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5" r:id="rId3"/>
  </p:sldMasterIdLst>
  <p:notesMasterIdLst>
    <p:notesMasterId r:id="rId13"/>
  </p:notesMasterIdLst>
  <p:handoutMasterIdLst>
    <p:handoutMasterId r:id="rId14"/>
  </p:handoutMasterIdLst>
  <p:sldIdLst>
    <p:sldId id="8375" r:id="rId4"/>
    <p:sldId id="8376" r:id="rId5"/>
    <p:sldId id="8377" r:id="rId6"/>
    <p:sldId id="8490" r:id="rId7"/>
    <p:sldId id="8482" r:id="rId8"/>
    <p:sldId id="8491" r:id="rId9"/>
    <p:sldId id="8492" r:id="rId10"/>
    <p:sldId id="8495" r:id="rId11"/>
    <p:sldId id="8489" r:id="rId1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42">
          <p15:clr>
            <a:srgbClr val="A4A3A4"/>
          </p15:clr>
        </p15:guide>
        <p15:guide id="2" pos="380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angjian" initials="wj" lastIdx="1" clrIdx="0"/>
  <p:cmAuthor id="1" name="fu kiethtoo" initials="fk" lastIdx="1" clrIdx="1"/>
  <p:cmAuthor id="2" name="Slivermedol" initials="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38C"/>
    <a:srgbClr val="5A9BD7"/>
    <a:srgbClr val="FBE5D6"/>
    <a:srgbClr val="EBF0F8"/>
    <a:srgbClr val="FF9300"/>
    <a:srgbClr val="EAF0F8"/>
    <a:srgbClr val="B8DDF3"/>
    <a:srgbClr val="FF8AD8"/>
    <a:srgbClr val="16538C"/>
    <a:srgbClr val="FFD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 autoAdjust="0"/>
    <p:restoredTop sz="95116" autoAdjust="0"/>
  </p:normalViewPr>
  <p:slideViewPr>
    <p:cSldViewPr snapToGrid="0">
      <p:cViewPr>
        <p:scale>
          <a:sx n="127" d="100"/>
          <a:sy n="127" d="100"/>
        </p:scale>
        <p:origin x="-48" y="544"/>
      </p:cViewPr>
      <p:guideLst>
        <p:guide orient="horz" pos="1742"/>
        <p:guide pos="3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7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BB4BC6-A81F-7B4B-A4AE-F217A2ED5D01}" type="doc">
      <dgm:prSet loTypeId="urn:microsoft.com/office/officeart/2005/8/layout/radial6#5" loCatId="" qsTypeId="urn:microsoft.com/office/officeart/2005/8/quickstyle/simple4#5" qsCatId="simple" csTypeId="urn:microsoft.com/office/officeart/2005/8/colors/colorful1#7" csCatId="colorful" phldr="1"/>
      <dgm:spPr/>
      <dgm:t>
        <a:bodyPr/>
        <a:lstStyle/>
        <a:p>
          <a:endParaRPr lang="en-US"/>
        </a:p>
      </dgm:t>
    </dgm:pt>
    <dgm:pt modelId="{B9D19B11-C2A8-8E4C-9209-0DAAF30007FF}">
      <dgm:prSet phldrT="[Text]"/>
      <dgm:spPr/>
      <dgm:t>
        <a:bodyPr/>
        <a:lstStyle/>
        <a:p>
          <a:r>
            <a:rPr lang="en-US" dirty="0" err="1"/>
            <a:t>场景</a:t>
          </a:r>
          <a:endParaRPr lang="en-US" dirty="0"/>
        </a:p>
      </dgm:t>
    </dgm:pt>
    <dgm:pt modelId="{D6ABF076-CC7C-854D-BA7A-FD03889C6762}" type="parTrans" cxnId="{BCC56126-711B-AA41-AE99-77360B23C4F8}">
      <dgm:prSet/>
      <dgm:spPr/>
      <dgm:t>
        <a:bodyPr/>
        <a:lstStyle/>
        <a:p>
          <a:endParaRPr lang="en-US"/>
        </a:p>
      </dgm:t>
    </dgm:pt>
    <dgm:pt modelId="{7D93E708-9CA7-0540-8C57-A7AF188CC0ED}" type="sibTrans" cxnId="{BCC56126-711B-AA41-AE99-77360B23C4F8}">
      <dgm:prSet/>
      <dgm:spPr/>
      <dgm:t>
        <a:bodyPr/>
        <a:lstStyle/>
        <a:p>
          <a:endParaRPr lang="en-US"/>
        </a:p>
      </dgm:t>
    </dgm:pt>
    <dgm:pt modelId="{7A15F737-5CEF-5D40-B3EC-5C1AD28D676A}">
      <dgm:prSet phldrT="[Text]" custT="1"/>
      <dgm:spPr/>
      <dgm:t>
        <a:bodyPr/>
        <a:lstStyle/>
        <a:p>
          <a:r>
            <a:rPr lang="en-US" sz="1050" dirty="0"/>
            <a:t>Who</a:t>
          </a:r>
        </a:p>
      </dgm:t>
    </dgm:pt>
    <dgm:pt modelId="{4AF3AEF8-7817-E945-B73A-2CC3BC89D5C3}" type="parTrans" cxnId="{2D039D46-AC08-5F49-8753-59CD22D33C96}">
      <dgm:prSet/>
      <dgm:spPr/>
      <dgm:t>
        <a:bodyPr/>
        <a:lstStyle/>
        <a:p>
          <a:endParaRPr lang="en-US"/>
        </a:p>
      </dgm:t>
    </dgm:pt>
    <dgm:pt modelId="{8B9052A0-78B5-CF4E-9867-EF676B6C97F2}" type="sibTrans" cxnId="{2D039D46-AC08-5F49-8753-59CD22D33C96}">
      <dgm:prSet/>
      <dgm:spPr/>
      <dgm:t>
        <a:bodyPr/>
        <a:lstStyle/>
        <a:p>
          <a:endParaRPr lang="en-US"/>
        </a:p>
      </dgm:t>
    </dgm:pt>
    <dgm:pt modelId="{71AF8B85-B156-8741-BEBE-307219F12DFA}">
      <dgm:prSet phldrT="[Text]" custT="1"/>
      <dgm:spPr/>
      <dgm:t>
        <a:bodyPr/>
        <a:lstStyle/>
        <a:p>
          <a:r>
            <a:rPr lang="en-US" sz="1050" dirty="0"/>
            <a:t>When</a:t>
          </a:r>
        </a:p>
      </dgm:t>
    </dgm:pt>
    <dgm:pt modelId="{800C92AA-2E30-4C46-A3C4-953CDF058DFF}" type="parTrans" cxnId="{F9D336DD-894E-3541-8589-85C31DFFDFDE}">
      <dgm:prSet/>
      <dgm:spPr/>
      <dgm:t>
        <a:bodyPr/>
        <a:lstStyle/>
        <a:p>
          <a:endParaRPr lang="en-US"/>
        </a:p>
      </dgm:t>
    </dgm:pt>
    <dgm:pt modelId="{B1FB2C30-0B72-9143-A90A-A4A4EFC62ACF}" type="sibTrans" cxnId="{F9D336DD-894E-3541-8589-85C31DFFDFDE}">
      <dgm:prSet/>
      <dgm:spPr/>
      <dgm:t>
        <a:bodyPr/>
        <a:lstStyle/>
        <a:p>
          <a:endParaRPr lang="en-US"/>
        </a:p>
      </dgm:t>
    </dgm:pt>
    <dgm:pt modelId="{491F175F-99B6-6440-B85C-133CA209D131}">
      <dgm:prSet phldrT="[Text]" custT="1"/>
      <dgm:spPr/>
      <dgm:t>
        <a:bodyPr/>
        <a:lstStyle/>
        <a:p>
          <a:r>
            <a:rPr lang="en-US" sz="1050" dirty="0"/>
            <a:t>Where</a:t>
          </a:r>
        </a:p>
      </dgm:t>
    </dgm:pt>
    <dgm:pt modelId="{977E59A0-D26C-C34D-BC85-7A0D449E7730}" type="parTrans" cxnId="{08385D73-A4FC-9F47-AD38-96F7E5BD305C}">
      <dgm:prSet/>
      <dgm:spPr/>
      <dgm:t>
        <a:bodyPr/>
        <a:lstStyle/>
        <a:p>
          <a:endParaRPr lang="en-US"/>
        </a:p>
      </dgm:t>
    </dgm:pt>
    <dgm:pt modelId="{D4DD88BE-D2B5-9C41-8F66-418CF3124CDD}" type="sibTrans" cxnId="{08385D73-A4FC-9F47-AD38-96F7E5BD305C}">
      <dgm:prSet/>
      <dgm:spPr/>
      <dgm:t>
        <a:bodyPr/>
        <a:lstStyle/>
        <a:p>
          <a:endParaRPr lang="en-US"/>
        </a:p>
      </dgm:t>
    </dgm:pt>
    <dgm:pt modelId="{55B38FE2-92F9-ED4B-BF8C-3CA31F141B4E}">
      <dgm:prSet phldrT="[Text]" custT="1"/>
      <dgm:spPr/>
      <dgm:t>
        <a:bodyPr/>
        <a:lstStyle/>
        <a:p>
          <a:r>
            <a:rPr lang="en-US" sz="1050" dirty="0"/>
            <a:t>Why</a:t>
          </a:r>
        </a:p>
      </dgm:t>
    </dgm:pt>
    <dgm:pt modelId="{644D3727-183A-E044-AC12-0470B0A486BA}" type="parTrans" cxnId="{82F3599D-763B-4B45-AB0F-CC9E2A3D0886}">
      <dgm:prSet/>
      <dgm:spPr/>
      <dgm:t>
        <a:bodyPr/>
        <a:lstStyle/>
        <a:p>
          <a:endParaRPr lang="en-US"/>
        </a:p>
      </dgm:t>
    </dgm:pt>
    <dgm:pt modelId="{84AE3CA6-CDE3-3143-9413-CB1E0BC2C60E}" type="sibTrans" cxnId="{82F3599D-763B-4B45-AB0F-CC9E2A3D0886}">
      <dgm:prSet/>
      <dgm:spPr/>
      <dgm:t>
        <a:bodyPr/>
        <a:lstStyle/>
        <a:p>
          <a:endParaRPr lang="en-US"/>
        </a:p>
      </dgm:t>
    </dgm:pt>
    <dgm:pt modelId="{80184928-5850-FE48-9D11-AFCD220CC514}">
      <dgm:prSet phldrT="[Text]" custT="1"/>
      <dgm:spPr/>
      <dgm:t>
        <a:bodyPr/>
        <a:lstStyle/>
        <a:p>
          <a:r>
            <a:rPr lang="en-US" sz="1050" dirty="0"/>
            <a:t>What</a:t>
          </a:r>
        </a:p>
      </dgm:t>
    </dgm:pt>
    <dgm:pt modelId="{9067C1D2-65B9-4F41-BB59-53A17F4397E7}" type="parTrans" cxnId="{0DCC8BA1-13EC-EA49-A77E-540DFF90EF16}">
      <dgm:prSet/>
      <dgm:spPr/>
      <dgm:t>
        <a:bodyPr/>
        <a:lstStyle/>
        <a:p>
          <a:endParaRPr lang="en-US"/>
        </a:p>
      </dgm:t>
    </dgm:pt>
    <dgm:pt modelId="{2F264064-12BC-FF43-9217-D07D8293705D}" type="sibTrans" cxnId="{0DCC8BA1-13EC-EA49-A77E-540DFF90EF16}">
      <dgm:prSet/>
      <dgm:spPr/>
      <dgm:t>
        <a:bodyPr/>
        <a:lstStyle/>
        <a:p>
          <a:endParaRPr lang="en-US"/>
        </a:p>
      </dgm:t>
    </dgm:pt>
    <dgm:pt modelId="{7BF3C2C7-AAF7-6F45-836B-0169C77E6AD5}">
      <dgm:prSet phldrT="[Text]" custT="1"/>
      <dgm:spPr/>
      <dgm:t>
        <a:bodyPr/>
        <a:lstStyle/>
        <a:p>
          <a:r>
            <a:rPr lang="en-US" sz="700" dirty="0"/>
            <a:t>Environment</a:t>
          </a:r>
        </a:p>
      </dgm:t>
    </dgm:pt>
    <dgm:pt modelId="{729546F9-4C60-6E40-95E0-92C16C97ABD8}" type="parTrans" cxnId="{401EFA86-6A5A-3340-B108-BBB4FA24602E}">
      <dgm:prSet/>
      <dgm:spPr/>
      <dgm:t>
        <a:bodyPr/>
        <a:lstStyle/>
        <a:p>
          <a:endParaRPr lang="en-US"/>
        </a:p>
      </dgm:t>
    </dgm:pt>
    <dgm:pt modelId="{605F451B-A934-8B44-8392-AD5FA3AE86F0}" type="sibTrans" cxnId="{401EFA86-6A5A-3340-B108-BBB4FA24602E}">
      <dgm:prSet/>
      <dgm:spPr/>
      <dgm:t>
        <a:bodyPr/>
        <a:lstStyle/>
        <a:p>
          <a:endParaRPr lang="en-US"/>
        </a:p>
      </dgm:t>
    </dgm:pt>
    <dgm:pt modelId="{E70CD54E-008F-D342-9964-3D92DB60F159}" type="pres">
      <dgm:prSet presAssocID="{0ABB4BC6-A81F-7B4B-A4AE-F217A2ED5D0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CF11E6-DF5E-D24C-A7B5-B83D92792F3C}" type="pres">
      <dgm:prSet presAssocID="{B9D19B11-C2A8-8E4C-9209-0DAAF30007FF}" presName="centerShape" presStyleLbl="node0" presStyleIdx="0" presStyleCnt="1"/>
      <dgm:spPr/>
    </dgm:pt>
    <dgm:pt modelId="{BB9D42BF-68D1-3549-A89F-B12A75F0696B}" type="pres">
      <dgm:prSet presAssocID="{7A15F737-5CEF-5D40-B3EC-5C1AD28D676A}" presName="node" presStyleLbl="node1" presStyleIdx="0" presStyleCnt="6">
        <dgm:presLayoutVars>
          <dgm:bulletEnabled val="1"/>
        </dgm:presLayoutVars>
      </dgm:prSet>
      <dgm:spPr/>
    </dgm:pt>
    <dgm:pt modelId="{97D96E9B-0F8F-4244-9371-52BC094DA4F2}" type="pres">
      <dgm:prSet presAssocID="{7A15F737-5CEF-5D40-B3EC-5C1AD28D676A}" presName="dummy" presStyleCnt="0"/>
      <dgm:spPr/>
    </dgm:pt>
    <dgm:pt modelId="{0A6F768D-A7A8-2B48-8B6F-75D7550AA8D7}" type="pres">
      <dgm:prSet presAssocID="{8B9052A0-78B5-CF4E-9867-EF676B6C97F2}" presName="sibTrans" presStyleLbl="sibTrans2D1" presStyleIdx="0" presStyleCnt="6"/>
      <dgm:spPr/>
    </dgm:pt>
    <dgm:pt modelId="{D3ABDCF0-78FF-1749-B1BD-CCB51370606E}" type="pres">
      <dgm:prSet presAssocID="{71AF8B85-B156-8741-BEBE-307219F12DFA}" presName="node" presStyleLbl="node1" presStyleIdx="1" presStyleCnt="6">
        <dgm:presLayoutVars>
          <dgm:bulletEnabled val="1"/>
        </dgm:presLayoutVars>
      </dgm:prSet>
      <dgm:spPr/>
    </dgm:pt>
    <dgm:pt modelId="{EF5120CE-3CB3-AD47-BA19-3447B94863DD}" type="pres">
      <dgm:prSet presAssocID="{71AF8B85-B156-8741-BEBE-307219F12DFA}" presName="dummy" presStyleCnt="0"/>
      <dgm:spPr/>
    </dgm:pt>
    <dgm:pt modelId="{DA59B949-9E8A-F84A-BFBF-4411C9CE0BB0}" type="pres">
      <dgm:prSet presAssocID="{B1FB2C30-0B72-9143-A90A-A4A4EFC62ACF}" presName="sibTrans" presStyleLbl="sibTrans2D1" presStyleIdx="1" presStyleCnt="6"/>
      <dgm:spPr/>
    </dgm:pt>
    <dgm:pt modelId="{028A06D1-8BE0-C948-9C6D-3A9F713F4FAC}" type="pres">
      <dgm:prSet presAssocID="{491F175F-99B6-6440-B85C-133CA209D131}" presName="node" presStyleLbl="node1" presStyleIdx="2" presStyleCnt="6">
        <dgm:presLayoutVars>
          <dgm:bulletEnabled val="1"/>
        </dgm:presLayoutVars>
      </dgm:prSet>
      <dgm:spPr/>
    </dgm:pt>
    <dgm:pt modelId="{34176203-7488-A34E-A8B0-ACACE67E899B}" type="pres">
      <dgm:prSet presAssocID="{491F175F-99B6-6440-B85C-133CA209D131}" presName="dummy" presStyleCnt="0"/>
      <dgm:spPr/>
    </dgm:pt>
    <dgm:pt modelId="{8D0A6A9A-43B3-544C-B990-F8ABB7BA782F}" type="pres">
      <dgm:prSet presAssocID="{D4DD88BE-D2B5-9C41-8F66-418CF3124CDD}" presName="sibTrans" presStyleLbl="sibTrans2D1" presStyleIdx="2" presStyleCnt="6"/>
      <dgm:spPr/>
    </dgm:pt>
    <dgm:pt modelId="{3EEEB40E-65A2-C444-85CA-DD1D3E67DE40}" type="pres">
      <dgm:prSet presAssocID="{55B38FE2-92F9-ED4B-BF8C-3CA31F141B4E}" presName="node" presStyleLbl="node1" presStyleIdx="3" presStyleCnt="6">
        <dgm:presLayoutVars>
          <dgm:bulletEnabled val="1"/>
        </dgm:presLayoutVars>
      </dgm:prSet>
      <dgm:spPr/>
    </dgm:pt>
    <dgm:pt modelId="{92013702-E6EE-024F-A3FD-9420947852F2}" type="pres">
      <dgm:prSet presAssocID="{55B38FE2-92F9-ED4B-BF8C-3CA31F141B4E}" presName="dummy" presStyleCnt="0"/>
      <dgm:spPr/>
    </dgm:pt>
    <dgm:pt modelId="{96250C9F-6CF4-DF41-BA34-445D2980BEFE}" type="pres">
      <dgm:prSet presAssocID="{84AE3CA6-CDE3-3143-9413-CB1E0BC2C60E}" presName="sibTrans" presStyleLbl="sibTrans2D1" presStyleIdx="3" presStyleCnt="6"/>
      <dgm:spPr/>
    </dgm:pt>
    <dgm:pt modelId="{5D8C2F2E-E8C2-434F-8B4A-DA79C1486A3E}" type="pres">
      <dgm:prSet presAssocID="{7BF3C2C7-AAF7-6F45-836B-0169C77E6AD5}" presName="node" presStyleLbl="node1" presStyleIdx="4" presStyleCnt="6">
        <dgm:presLayoutVars>
          <dgm:bulletEnabled val="1"/>
        </dgm:presLayoutVars>
      </dgm:prSet>
      <dgm:spPr/>
    </dgm:pt>
    <dgm:pt modelId="{8343D1D8-4A56-4A49-BF27-568CAF21A7CB}" type="pres">
      <dgm:prSet presAssocID="{7BF3C2C7-AAF7-6F45-836B-0169C77E6AD5}" presName="dummy" presStyleCnt="0"/>
      <dgm:spPr/>
    </dgm:pt>
    <dgm:pt modelId="{D77786C3-C54A-634C-B7F4-1CE69727408F}" type="pres">
      <dgm:prSet presAssocID="{605F451B-A934-8B44-8392-AD5FA3AE86F0}" presName="sibTrans" presStyleLbl="sibTrans2D1" presStyleIdx="4" presStyleCnt="6"/>
      <dgm:spPr/>
    </dgm:pt>
    <dgm:pt modelId="{8840453A-3CAC-6549-B90C-1CD1D0FF5EE7}" type="pres">
      <dgm:prSet presAssocID="{80184928-5850-FE48-9D11-AFCD220CC514}" presName="node" presStyleLbl="node1" presStyleIdx="5" presStyleCnt="6">
        <dgm:presLayoutVars>
          <dgm:bulletEnabled val="1"/>
        </dgm:presLayoutVars>
      </dgm:prSet>
      <dgm:spPr/>
    </dgm:pt>
    <dgm:pt modelId="{C08C82C8-824A-9C48-9577-0EEF67149393}" type="pres">
      <dgm:prSet presAssocID="{80184928-5850-FE48-9D11-AFCD220CC514}" presName="dummy" presStyleCnt="0"/>
      <dgm:spPr/>
    </dgm:pt>
    <dgm:pt modelId="{5582A848-D57D-0F4A-BA1D-E4BCE73F3C79}" type="pres">
      <dgm:prSet presAssocID="{2F264064-12BC-FF43-9217-D07D8293705D}" presName="sibTrans" presStyleLbl="sibTrans2D1" presStyleIdx="5" presStyleCnt="6"/>
      <dgm:spPr/>
    </dgm:pt>
  </dgm:ptLst>
  <dgm:cxnLst>
    <dgm:cxn modelId="{90B1DE07-53B8-4EB0-8E50-38C8703B2584}" type="presOf" srcId="{7BF3C2C7-AAF7-6F45-836B-0169C77E6AD5}" destId="{5D8C2F2E-E8C2-434F-8B4A-DA79C1486A3E}" srcOrd="0" destOrd="0" presId="urn:microsoft.com/office/officeart/2005/8/layout/radial6#5"/>
    <dgm:cxn modelId="{1721ED0E-7BC3-4E88-9A53-29634972B71A}" type="presOf" srcId="{7A15F737-5CEF-5D40-B3EC-5C1AD28D676A}" destId="{BB9D42BF-68D1-3549-A89F-B12A75F0696B}" srcOrd="0" destOrd="0" presId="urn:microsoft.com/office/officeart/2005/8/layout/radial6#5"/>
    <dgm:cxn modelId="{622A621E-DCE3-4329-B13D-8BA2F8007156}" type="presOf" srcId="{55B38FE2-92F9-ED4B-BF8C-3CA31F141B4E}" destId="{3EEEB40E-65A2-C444-85CA-DD1D3E67DE40}" srcOrd="0" destOrd="0" presId="urn:microsoft.com/office/officeart/2005/8/layout/radial6#5"/>
    <dgm:cxn modelId="{D0D24921-FFEC-4AD3-AC83-CABA25DB0E53}" type="presOf" srcId="{2F264064-12BC-FF43-9217-D07D8293705D}" destId="{5582A848-D57D-0F4A-BA1D-E4BCE73F3C79}" srcOrd="0" destOrd="0" presId="urn:microsoft.com/office/officeart/2005/8/layout/radial6#5"/>
    <dgm:cxn modelId="{BCC56126-711B-AA41-AE99-77360B23C4F8}" srcId="{0ABB4BC6-A81F-7B4B-A4AE-F217A2ED5D01}" destId="{B9D19B11-C2A8-8E4C-9209-0DAAF30007FF}" srcOrd="0" destOrd="0" parTransId="{D6ABF076-CC7C-854D-BA7A-FD03889C6762}" sibTransId="{7D93E708-9CA7-0540-8C57-A7AF188CC0ED}"/>
    <dgm:cxn modelId="{2D039D46-AC08-5F49-8753-59CD22D33C96}" srcId="{B9D19B11-C2A8-8E4C-9209-0DAAF30007FF}" destId="{7A15F737-5CEF-5D40-B3EC-5C1AD28D676A}" srcOrd="0" destOrd="0" parTransId="{4AF3AEF8-7817-E945-B73A-2CC3BC89D5C3}" sibTransId="{8B9052A0-78B5-CF4E-9867-EF676B6C97F2}"/>
    <dgm:cxn modelId="{B999B44C-78CC-4588-BB88-91389830697F}" type="presOf" srcId="{0ABB4BC6-A81F-7B4B-A4AE-F217A2ED5D01}" destId="{E70CD54E-008F-D342-9964-3D92DB60F159}" srcOrd="0" destOrd="0" presId="urn:microsoft.com/office/officeart/2005/8/layout/radial6#5"/>
    <dgm:cxn modelId="{EA56CF4F-05EB-4059-B408-17B443F5FBAA}" type="presOf" srcId="{84AE3CA6-CDE3-3143-9413-CB1E0BC2C60E}" destId="{96250C9F-6CF4-DF41-BA34-445D2980BEFE}" srcOrd="0" destOrd="0" presId="urn:microsoft.com/office/officeart/2005/8/layout/radial6#5"/>
    <dgm:cxn modelId="{2B1CE267-B5C2-42F1-90A4-0246AD4A920E}" type="presOf" srcId="{D4DD88BE-D2B5-9C41-8F66-418CF3124CDD}" destId="{8D0A6A9A-43B3-544C-B990-F8ABB7BA782F}" srcOrd="0" destOrd="0" presId="urn:microsoft.com/office/officeart/2005/8/layout/radial6#5"/>
    <dgm:cxn modelId="{08385D73-A4FC-9F47-AD38-96F7E5BD305C}" srcId="{B9D19B11-C2A8-8E4C-9209-0DAAF30007FF}" destId="{491F175F-99B6-6440-B85C-133CA209D131}" srcOrd="2" destOrd="0" parTransId="{977E59A0-D26C-C34D-BC85-7A0D449E7730}" sibTransId="{D4DD88BE-D2B5-9C41-8F66-418CF3124CDD}"/>
    <dgm:cxn modelId="{401EFA86-6A5A-3340-B108-BBB4FA24602E}" srcId="{B9D19B11-C2A8-8E4C-9209-0DAAF30007FF}" destId="{7BF3C2C7-AAF7-6F45-836B-0169C77E6AD5}" srcOrd="4" destOrd="0" parTransId="{729546F9-4C60-6E40-95E0-92C16C97ABD8}" sibTransId="{605F451B-A934-8B44-8392-AD5FA3AE86F0}"/>
    <dgm:cxn modelId="{C31FD398-0808-4659-BD8A-DFEA45DA7465}" type="presOf" srcId="{8B9052A0-78B5-CF4E-9867-EF676B6C97F2}" destId="{0A6F768D-A7A8-2B48-8B6F-75D7550AA8D7}" srcOrd="0" destOrd="0" presId="urn:microsoft.com/office/officeart/2005/8/layout/radial6#5"/>
    <dgm:cxn modelId="{82F3599D-763B-4B45-AB0F-CC9E2A3D0886}" srcId="{B9D19B11-C2A8-8E4C-9209-0DAAF30007FF}" destId="{55B38FE2-92F9-ED4B-BF8C-3CA31F141B4E}" srcOrd="3" destOrd="0" parTransId="{644D3727-183A-E044-AC12-0470B0A486BA}" sibTransId="{84AE3CA6-CDE3-3143-9413-CB1E0BC2C60E}"/>
    <dgm:cxn modelId="{0DCC8BA1-13EC-EA49-A77E-540DFF90EF16}" srcId="{B9D19B11-C2A8-8E4C-9209-0DAAF30007FF}" destId="{80184928-5850-FE48-9D11-AFCD220CC514}" srcOrd="5" destOrd="0" parTransId="{9067C1D2-65B9-4F41-BB59-53A17F4397E7}" sibTransId="{2F264064-12BC-FF43-9217-D07D8293705D}"/>
    <dgm:cxn modelId="{C3FAD7A3-BC37-4CDD-844D-5CD89206C8E2}" type="presOf" srcId="{605F451B-A934-8B44-8392-AD5FA3AE86F0}" destId="{D77786C3-C54A-634C-B7F4-1CE69727408F}" srcOrd="0" destOrd="0" presId="urn:microsoft.com/office/officeart/2005/8/layout/radial6#5"/>
    <dgm:cxn modelId="{88BB67A5-7B88-437B-8639-218F87383811}" type="presOf" srcId="{B9D19B11-C2A8-8E4C-9209-0DAAF30007FF}" destId="{FBCF11E6-DF5E-D24C-A7B5-B83D92792F3C}" srcOrd="0" destOrd="0" presId="urn:microsoft.com/office/officeart/2005/8/layout/radial6#5"/>
    <dgm:cxn modelId="{FFF708A6-A802-4D57-939F-80792F288592}" type="presOf" srcId="{B1FB2C30-0B72-9143-A90A-A4A4EFC62ACF}" destId="{DA59B949-9E8A-F84A-BFBF-4411C9CE0BB0}" srcOrd="0" destOrd="0" presId="urn:microsoft.com/office/officeart/2005/8/layout/radial6#5"/>
    <dgm:cxn modelId="{A05616A8-A6B5-4C84-AB47-A26B0A96AAB4}" type="presOf" srcId="{491F175F-99B6-6440-B85C-133CA209D131}" destId="{028A06D1-8BE0-C948-9C6D-3A9F713F4FAC}" srcOrd="0" destOrd="0" presId="urn:microsoft.com/office/officeart/2005/8/layout/radial6#5"/>
    <dgm:cxn modelId="{BA7A19B8-A2E5-4659-8E45-D10907B548C2}" type="presOf" srcId="{80184928-5850-FE48-9D11-AFCD220CC514}" destId="{8840453A-3CAC-6549-B90C-1CD1D0FF5EE7}" srcOrd="0" destOrd="0" presId="urn:microsoft.com/office/officeart/2005/8/layout/radial6#5"/>
    <dgm:cxn modelId="{F9D336DD-894E-3541-8589-85C31DFFDFDE}" srcId="{B9D19B11-C2A8-8E4C-9209-0DAAF30007FF}" destId="{71AF8B85-B156-8741-BEBE-307219F12DFA}" srcOrd="1" destOrd="0" parTransId="{800C92AA-2E30-4C46-A3C4-953CDF058DFF}" sibTransId="{B1FB2C30-0B72-9143-A90A-A4A4EFC62ACF}"/>
    <dgm:cxn modelId="{61A84BE9-572E-41AE-B44C-809ED10CC81B}" type="presOf" srcId="{71AF8B85-B156-8741-BEBE-307219F12DFA}" destId="{D3ABDCF0-78FF-1749-B1BD-CCB51370606E}" srcOrd="0" destOrd="0" presId="urn:microsoft.com/office/officeart/2005/8/layout/radial6#5"/>
    <dgm:cxn modelId="{AFC7C780-7A39-4746-9E1F-3057E1D968D9}" type="presParOf" srcId="{E70CD54E-008F-D342-9964-3D92DB60F159}" destId="{FBCF11E6-DF5E-D24C-A7B5-B83D92792F3C}" srcOrd="0" destOrd="0" presId="urn:microsoft.com/office/officeart/2005/8/layout/radial6#5"/>
    <dgm:cxn modelId="{2F412920-6DF3-494A-9277-BB9D5C792F9B}" type="presParOf" srcId="{E70CD54E-008F-D342-9964-3D92DB60F159}" destId="{BB9D42BF-68D1-3549-A89F-B12A75F0696B}" srcOrd="1" destOrd="0" presId="urn:microsoft.com/office/officeart/2005/8/layout/radial6#5"/>
    <dgm:cxn modelId="{A5C55ED7-D3D4-463F-96F3-D821B4BE34D0}" type="presParOf" srcId="{E70CD54E-008F-D342-9964-3D92DB60F159}" destId="{97D96E9B-0F8F-4244-9371-52BC094DA4F2}" srcOrd="2" destOrd="0" presId="urn:microsoft.com/office/officeart/2005/8/layout/radial6#5"/>
    <dgm:cxn modelId="{5A371553-1FAA-4BFD-95CD-C910EAC35CC4}" type="presParOf" srcId="{E70CD54E-008F-D342-9964-3D92DB60F159}" destId="{0A6F768D-A7A8-2B48-8B6F-75D7550AA8D7}" srcOrd="3" destOrd="0" presId="urn:microsoft.com/office/officeart/2005/8/layout/radial6#5"/>
    <dgm:cxn modelId="{582EA80C-94BC-4582-8B5B-BAC1EA78B10A}" type="presParOf" srcId="{E70CD54E-008F-D342-9964-3D92DB60F159}" destId="{D3ABDCF0-78FF-1749-B1BD-CCB51370606E}" srcOrd="4" destOrd="0" presId="urn:microsoft.com/office/officeart/2005/8/layout/radial6#5"/>
    <dgm:cxn modelId="{96A58834-B007-45CA-9286-F328302E2CAB}" type="presParOf" srcId="{E70CD54E-008F-D342-9964-3D92DB60F159}" destId="{EF5120CE-3CB3-AD47-BA19-3447B94863DD}" srcOrd="5" destOrd="0" presId="urn:microsoft.com/office/officeart/2005/8/layout/radial6#5"/>
    <dgm:cxn modelId="{26442B78-48C4-4A4A-BB0D-270DD49C48B2}" type="presParOf" srcId="{E70CD54E-008F-D342-9964-3D92DB60F159}" destId="{DA59B949-9E8A-F84A-BFBF-4411C9CE0BB0}" srcOrd="6" destOrd="0" presId="urn:microsoft.com/office/officeart/2005/8/layout/radial6#5"/>
    <dgm:cxn modelId="{15570F54-575A-4D16-9482-8FF1FC6CAE3D}" type="presParOf" srcId="{E70CD54E-008F-D342-9964-3D92DB60F159}" destId="{028A06D1-8BE0-C948-9C6D-3A9F713F4FAC}" srcOrd="7" destOrd="0" presId="urn:microsoft.com/office/officeart/2005/8/layout/radial6#5"/>
    <dgm:cxn modelId="{5E50AC56-8474-41A9-BD87-05BBF18ECA76}" type="presParOf" srcId="{E70CD54E-008F-D342-9964-3D92DB60F159}" destId="{34176203-7488-A34E-A8B0-ACACE67E899B}" srcOrd="8" destOrd="0" presId="urn:microsoft.com/office/officeart/2005/8/layout/radial6#5"/>
    <dgm:cxn modelId="{93CBE666-841B-43F9-8849-6C2AE81CB194}" type="presParOf" srcId="{E70CD54E-008F-D342-9964-3D92DB60F159}" destId="{8D0A6A9A-43B3-544C-B990-F8ABB7BA782F}" srcOrd="9" destOrd="0" presId="urn:microsoft.com/office/officeart/2005/8/layout/radial6#5"/>
    <dgm:cxn modelId="{71B91224-DCB5-4A95-8EB9-8E19444CD035}" type="presParOf" srcId="{E70CD54E-008F-D342-9964-3D92DB60F159}" destId="{3EEEB40E-65A2-C444-85CA-DD1D3E67DE40}" srcOrd="10" destOrd="0" presId="urn:microsoft.com/office/officeart/2005/8/layout/radial6#5"/>
    <dgm:cxn modelId="{85F4F098-C5CC-4961-B1E5-83EF691CF749}" type="presParOf" srcId="{E70CD54E-008F-D342-9964-3D92DB60F159}" destId="{92013702-E6EE-024F-A3FD-9420947852F2}" srcOrd="11" destOrd="0" presId="urn:microsoft.com/office/officeart/2005/8/layout/radial6#5"/>
    <dgm:cxn modelId="{4A40AB5B-E116-4AB7-8D01-47FBF8925A0C}" type="presParOf" srcId="{E70CD54E-008F-D342-9964-3D92DB60F159}" destId="{96250C9F-6CF4-DF41-BA34-445D2980BEFE}" srcOrd="12" destOrd="0" presId="urn:microsoft.com/office/officeart/2005/8/layout/radial6#5"/>
    <dgm:cxn modelId="{D1D00EAD-252C-44F2-BF5D-254F0E19CF19}" type="presParOf" srcId="{E70CD54E-008F-D342-9964-3D92DB60F159}" destId="{5D8C2F2E-E8C2-434F-8B4A-DA79C1486A3E}" srcOrd="13" destOrd="0" presId="urn:microsoft.com/office/officeart/2005/8/layout/radial6#5"/>
    <dgm:cxn modelId="{5F23A1E2-2A35-40A8-80B1-1656EC664F26}" type="presParOf" srcId="{E70CD54E-008F-D342-9964-3D92DB60F159}" destId="{8343D1D8-4A56-4A49-BF27-568CAF21A7CB}" srcOrd="14" destOrd="0" presId="urn:microsoft.com/office/officeart/2005/8/layout/radial6#5"/>
    <dgm:cxn modelId="{7CA6210F-5E6A-48B5-8F6E-3ADF5665A941}" type="presParOf" srcId="{E70CD54E-008F-D342-9964-3D92DB60F159}" destId="{D77786C3-C54A-634C-B7F4-1CE69727408F}" srcOrd="15" destOrd="0" presId="urn:microsoft.com/office/officeart/2005/8/layout/radial6#5"/>
    <dgm:cxn modelId="{CA20365F-C07F-4112-B01C-38F5754570DD}" type="presParOf" srcId="{E70CD54E-008F-D342-9964-3D92DB60F159}" destId="{8840453A-3CAC-6549-B90C-1CD1D0FF5EE7}" srcOrd="16" destOrd="0" presId="urn:microsoft.com/office/officeart/2005/8/layout/radial6#5"/>
    <dgm:cxn modelId="{77B61B30-CFF6-4E17-886E-B9593FA34824}" type="presParOf" srcId="{E70CD54E-008F-D342-9964-3D92DB60F159}" destId="{C08C82C8-824A-9C48-9577-0EEF67149393}" srcOrd="17" destOrd="0" presId="urn:microsoft.com/office/officeart/2005/8/layout/radial6#5"/>
    <dgm:cxn modelId="{AEEE06ED-309B-414A-923A-6B12E1E7EACC}" type="presParOf" srcId="{E70CD54E-008F-D342-9964-3D92DB60F159}" destId="{5582A848-D57D-0F4A-BA1D-E4BCE73F3C79}" srcOrd="18" destOrd="0" presId="urn:microsoft.com/office/officeart/2005/8/layout/radial6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2A848-D57D-0F4A-BA1D-E4BCE73F3C79}">
      <dsp:nvSpPr>
        <dsp:cNvPr id="0" name=""/>
        <dsp:cNvSpPr/>
      </dsp:nvSpPr>
      <dsp:spPr>
        <a:xfrm>
          <a:off x="912068" y="416897"/>
          <a:ext cx="2862588" cy="2862588"/>
        </a:xfrm>
        <a:prstGeom prst="blockArc">
          <a:avLst>
            <a:gd name="adj1" fmla="val 12600000"/>
            <a:gd name="adj2" fmla="val 16200000"/>
            <a:gd name="adj3" fmla="val 4505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7786C3-C54A-634C-B7F4-1CE69727408F}">
      <dsp:nvSpPr>
        <dsp:cNvPr id="0" name=""/>
        <dsp:cNvSpPr/>
      </dsp:nvSpPr>
      <dsp:spPr>
        <a:xfrm>
          <a:off x="912068" y="416897"/>
          <a:ext cx="2862588" cy="2862588"/>
        </a:xfrm>
        <a:prstGeom prst="blockArc">
          <a:avLst>
            <a:gd name="adj1" fmla="val 9000000"/>
            <a:gd name="adj2" fmla="val 12600000"/>
            <a:gd name="adj3" fmla="val 4505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250C9F-6CF4-DF41-BA34-445D2980BEFE}">
      <dsp:nvSpPr>
        <dsp:cNvPr id="0" name=""/>
        <dsp:cNvSpPr/>
      </dsp:nvSpPr>
      <dsp:spPr>
        <a:xfrm>
          <a:off x="912068" y="416897"/>
          <a:ext cx="2862588" cy="2862588"/>
        </a:xfrm>
        <a:prstGeom prst="blockArc">
          <a:avLst>
            <a:gd name="adj1" fmla="val 5400000"/>
            <a:gd name="adj2" fmla="val 9000000"/>
            <a:gd name="adj3" fmla="val 4505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0A6A9A-43B3-544C-B990-F8ABB7BA782F}">
      <dsp:nvSpPr>
        <dsp:cNvPr id="0" name=""/>
        <dsp:cNvSpPr/>
      </dsp:nvSpPr>
      <dsp:spPr>
        <a:xfrm>
          <a:off x="912068" y="416897"/>
          <a:ext cx="2862588" cy="2862588"/>
        </a:xfrm>
        <a:prstGeom prst="blockArc">
          <a:avLst>
            <a:gd name="adj1" fmla="val 1800000"/>
            <a:gd name="adj2" fmla="val 5400000"/>
            <a:gd name="adj3" fmla="val 4505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59B949-9E8A-F84A-BFBF-4411C9CE0BB0}">
      <dsp:nvSpPr>
        <dsp:cNvPr id="0" name=""/>
        <dsp:cNvSpPr/>
      </dsp:nvSpPr>
      <dsp:spPr>
        <a:xfrm>
          <a:off x="912068" y="416897"/>
          <a:ext cx="2862588" cy="2862588"/>
        </a:xfrm>
        <a:prstGeom prst="blockArc">
          <a:avLst>
            <a:gd name="adj1" fmla="val 19800000"/>
            <a:gd name="adj2" fmla="val 1800000"/>
            <a:gd name="adj3" fmla="val 4505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6F768D-A7A8-2B48-8B6F-75D7550AA8D7}">
      <dsp:nvSpPr>
        <dsp:cNvPr id="0" name=""/>
        <dsp:cNvSpPr/>
      </dsp:nvSpPr>
      <dsp:spPr>
        <a:xfrm>
          <a:off x="912068" y="416897"/>
          <a:ext cx="2862588" cy="2862588"/>
        </a:xfrm>
        <a:prstGeom prst="blockArc">
          <a:avLst>
            <a:gd name="adj1" fmla="val 16200000"/>
            <a:gd name="adj2" fmla="val 19800000"/>
            <a:gd name="adj3" fmla="val 4505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CF11E6-DF5E-D24C-A7B5-B83D92792F3C}">
      <dsp:nvSpPr>
        <dsp:cNvPr id="0" name=""/>
        <dsp:cNvSpPr/>
      </dsp:nvSpPr>
      <dsp:spPr>
        <a:xfrm>
          <a:off x="1703743" y="1208573"/>
          <a:ext cx="1279237" cy="12792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场景</a:t>
          </a:r>
          <a:endParaRPr lang="en-US" sz="3200" kern="1200" dirty="0"/>
        </a:p>
      </dsp:txBody>
      <dsp:txXfrm>
        <a:off x="1891083" y="1395913"/>
        <a:ext cx="904557" cy="904557"/>
      </dsp:txXfrm>
    </dsp:sp>
    <dsp:sp modelId="{BB9D42BF-68D1-3549-A89F-B12A75F0696B}">
      <dsp:nvSpPr>
        <dsp:cNvPr id="0" name=""/>
        <dsp:cNvSpPr/>
      </dsp:nvSpPr>
      <dsp:spPr>
        <a:xfrm>
          <a:off x="1895629" y="1401"/>
          <a:ext cx="895466" cy="89546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Who</a:t>
          </a:r>
        </a:p>
      </dsp:txBody>
      <dsp:txXfrm>
        <a:off x="2026767" y="132539"/>
        <a:ext cx="633190" cy="633190"/>
      </dsp:txXfrm>
    </dsp:sp>
    <dsp:sp modelId="{D3ABDCF0-78FF-1749-B1BD-CCB51370606E}">
      <dsp:nvSpPr>
        <dsp:cNvPr id="0" name=""/>
        <dsp:cNvSpPr/>
      </dsp:nvSpPr>
      <dsp:spPr>
        <a:xfrm>
          <a:off x="3107248" y="700929"/>
          <a:ext cx="895466" cy="89546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When</a:t>
          </a:r>
        </a:p>
      </dsp:txBody>
      <dsp:txXfrm>
        <a:off x="3238386" y="832067"/>
        <a:ext cx="633190" cy="633190"/>
      </dsp:txXfrm>
    </dsp:sp>
    <dsp:sp modelId="{028A06D1-8BE0-C948-9C6D-3A9F713F4FAC}">
      <dsp:nvSpPr>
        <dsp:cNvPr id="0" name=""/>
        <dsp:cNvSpPr/>
      </dsp:nvSpPr>
      <dsp:spPr>
        <a:xfrm>
          <a:off x="3107248" y="2099987"/>
          <a:ext cx="895466" cy="89546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Where</a:t>
          </a:r>
        </a:p>
      </dsp:txBody>
      <dsp:txXfrm>
        <a:off x="3238386" y="2231125"/>
        <a:ext cx="633190" cy="633190"/>
      </dsp:txXfrm>
    </dsp:sp>
    <dsp:sp modelId="{3EEEB40E-65A2-C444-85CA-DD1D3E67DE40}">
      <dsp:nvSpPr>
        <dsp:cNvPr id="0" name=""/>
        <dsp:cNvSpPr/>
      </dsp:nvSpPr>
      <dsp:spPr>
        <a:xfrm>
          <a:off x="1895629" y="2799516"/>
          <a:ext cx="895466" cy="89546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Why</a:t>
          </a:r>
        </a:p>
      </dsp:txBody>
      <dsp:txXfrm>
        <a:off x="2026767" y="2930654"/>
        <a:ext cx="633190" cy="633190"/>
      </dsp:txXfrm>
    </dsp:sp>
    <dsp:sp modelId="{5D8C2F2E-E8C2-434F-8B4A-DA79C1486A3E}">
      <dsp:nvSpPr>
        <dsp:cNvPr id="0" name=""/>
        <dsp:cNvSpPr/>
      </dsp:nvSpPr>
      <dsp:spPr>
        <a:xfrm>
          <a:off x="684009" y="2099987"/>
          <a:ext cx="895466" cy="895466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Environment</a:t>
          </a:r>
        </a:p>
      </dsp:txBody>
      <dsp:txXfrm>
        <a:off x="815147" y="2231125"/>
        <a:ext cx="633190" cy="633190"/>
      </dsp:txXfrm>
    </dsp:sp>
    <dsp:sp modelId="{8840453A-3CAC-6549-B90C-1CD1D0FF5EE7}">
      <dsp:nvSpPr>
        <dsp:cNvPr id="0" name=""/>
        <dsp:cNvSpPr/>
      </dsp:nvSpPr>
      <dsp:spPr>
        <a:xfrm>
          <a:off x="684009" y="700929"/>
          <a:ext cx="895466" cy="89546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What</a:t>
          </a:r>
        </a:p>
      </dsp:txBody>
      <dsp:txXfrm>
        <a:off x="815147" y="832067"/>
        <a:ext cx="633190" cy="633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#5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#5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SOA</a:t>
            </a:r>
            <a:r>
              <a:rPr kumimoji="1" lang="zh-CN" altLang="en-US" dirty="0"/>
              <a:t> 服务的特点是打通所有可访问总线上的服务，不用关心服务在哪里，可以随时随地的迁移。边缘运算也可以连上。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79095" y="289560"/>
            <a:ext cx="10515600" cy="58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12" y="5"/>
            <a:ext cx="2832145" cy="6858000"/>
          </a:xfrm>
          <a:prstGeom prst="rect">
            <a:avLst/>
          </a:prstGeom>
          <a:solidFill>
            <a:srgbClr val="005493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lIns="115215" tIns="57607" rIns="115215" bIns="57607" anchor="ctr"/>
          <a:lstStyle/>
          <a:p>
            <a:pPr algn="ctr" defTabSz="1151890">
              <a:spcBef>
                <a:spcPct val="0"/>
              </a:spcBef>
              <a:defRPr/>
            </a:pPr>
            <a:endParaRPr lang="ja-JP" altLang="en-US" sz="4000">
              <a:solidFill>
                <a:srgbClr val="333333"/>
              </a:solidFill>
              <a:cs typeface="Meiryo UI" panose="020B0604030504040204" pitchFamily="50" charset="-128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0"/>
          </p:nvPr>
        </p:nvSpPr>
        <p:spPr>
          <a:xfrm>
            <a:off x="2831637" y="1117469"/>
            <a:ext cx="9360363" cy="1844608"/>
          </a:xfrm>
        </p:spPr>
        <p:txBody>
          <a:bodyPr lIns="504000" anchor="ctr">
            <a:spAutoFit/>
          </a:bodyPr>
          <a:lstStyle>
            <a:lvl1pPr>
              <a:defRPr lang="ja-JP" altLang="en-US" b="1" smtClean="0"/>
            </a:lvl1pPr>
            <a:lvl2pPr>
              <a:defRPr lang="ja-JP" altLang="en-US" b="1" smtClean="0"/>
            </a:lvl2pPr>
            <a:lvl3pPr>
              <a:defRPr lang="ja-JP" altLang="en-US" b="1" smtClean="0"/>
            </a:lvl3pPr>
            <a:lvl4pPr>
              <a:defRPr lang="ja-JP" altLang="en-US" b="1" smtClean="0"/>
            </a:lvl4pPr>
            <a:lvl5pPr>
              <a:defRPr lang="ja-JP" altLang="en-US" b="1"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9" name="テキスト プレースホルダー 4"/>
          <p:cNvSpPr>
            <a:spLocks noGrp="1"/>
          </p:cNvSpPr>
          <p:nvPr>
            <p:ph type="body" sz="quarter" idx="11"/>
          </p:nvPr>
        </p:nvSpPr>
        <p:spPr>
          <a:xfrm>
            <a:off x="2831637" y="3557965"/>
            <a:ext cx="9360363" cy="1844608"/>
          </a:xfrm>
          <a:gradFill flip="none" rotWithShape="1">
            <a:gsLst>
              <a:gs pos="0">
                <a:srgbClr val="005493"/>
              </a:gs>
              <a:gs pos="100000">
                <a:srgbClr val="005493">
                  <a:alpha val="0"/>
                </a:srgbClr>
              </a:gs>
              <a:gs pos="81000">
                <a:srgbClr val="005493">
                  <a:alpha val="19000"/>
                </a:srgbClr>
              </a:gs>
              <a:gs pos="57000">
                <a:srgbClr val="005493">
                  <a:alpha val="43000"/>
                </a:srgbClr>
              </a:gs>
            </a:gsLst>
            <a:lin ang="0" scaled="1"/>
            <a:tileRect/>
          </a:gradFill>
        </p:spPr>
        <p:txBody>
          <a:bodyPr lIns="504000" anchor="ctr">
            <a:spAutoFit/>
          </a:bodyPr>
          <a:lstStyle>
            <a:lvl1pPr>
              <a:buClr>
                <a:schemeClr val="bg1"/>
              </a:buClr>
              <a:defRPr lang="ja-JP" altLang="en-US" b="1" smtClean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ja-JP" altLang="en-US" b="1" smtClean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ja-JP" altLang="en-US" b="1" smtClean="0">
                <a:solidFill>
                  <a:schemeClr val="bg1"/>
                </a:solidFill>
              </a:defRPr>
            </a:lvl3pPr>
            <a:lvl4pPr>
              <a:defRPr lang="ja-JP" altLang="en-US" b="1" smtClean="0">
                <a:solidFill>
                  <a:schemeClr val="bg1"/>
                </a:solidFill>
              </a:defRPr>
            </a:lvl4pPr>
            <a:lvl5pPr>
              <a:defRPr lang="ja-JP" altLang="en-US" b="1"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072" y="622288"/>
            <a:ext cx="2188013" cy="3336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79095" y="289560"/>
            <a:ext cx="10515600" cy="58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79095" y="289560"/>
            <a:ext cx="10515600" cy="58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标题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9095" y="289560"/>
            <a:ext cx="10515600" cy="58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515620" y="6468360"/>
            <a:ext cx="11160000" cy="7200"/>
          </a:xfrm>
          <a:prstGeom prst="rect">
            <a:avLst/>
          </a:prstGeom>
          <a:solidFill>
            <a:srgbClr val="DDE1E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95605" y="6530658"/>
            <a:ext cx="25400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900" b="1">
                <a:solidFill>
                  <a:srgbClr val="EE6767"/>
                </a:solidFill>
                <a:latin typeface="Arial" panose="020B0604020202090204" pitchFamily="34" charset="0"/>
                <a:ea typeface="微软雅黑" panose="020B0503020204020204" charset="-122"/>
              </a:rPr>
              <a:t>Confidential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501765" y="6546215"/>
            <a:ext cx="52971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900" b="1" dirty="0">
                <a:solidFill>
                  <a:srgbClr val="175D93"/>
                </a:solidFill>
                <a:latin typeface="Arial" panose="020B0604020202090204" pitchFamily="34" charset="0"/>
                <a:ea typeface="微软雅黑" panose="020B0503020204020204" charset="-122"/>
              </a:rPr>
              <a:t> </a:t>
            </a:r>
            <a:r>
              <a:rPr lang="en-US" altLang="zh-CN" sz="900" b="1" dirty="0">
                <a:solidFill>
                  <a:srgbClr val="175D93"/>
                </a:solidFill>
                <a:latin typeface="Arial" panose="020B0604020202090204" pitchFamily="34" charset="0"/>
                <a:ea typeface="微软雅黑" panose="020B0503020204020204" charset="-122"/>
              </a:rPr>
              <a:t>iAUTO</a:t>
            </a:r>
            <a:r>
              <a:rPr lang="zh-CN" altLang="en-US" sz="900" b="1" dirty="0">
                <a:solidFill>
                  <a:srgbClr val="175D93"/>
                </a:solidFill>
                <a:latin typeface="Arial" panose="020B0604020202090204" pitchFamily="34" charset="0"/>
                <a:ea typeface="微软雅黑" panose="020B0503020204020204" charset="-122"/>
              </a:rPr>
              <a:t> (Shanghai) Co., Ltd.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485140" y="824230"/>
            <a:ext cx="259715" cy="36000"/>
          </a:xfrm>
          <a:prstGeom prst="rect">
            <a:avLst/>
          </a:prstGeom>
          <a:solidFill>
            <a:srgbClr val="08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 descr="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74819" y="450564"/>
            <a:ext cx="1515600" cy="2037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rgbClr val="08538C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10772775" y="295275"/>
            <a:ext cx="1419225" cy="547669"/>
          </a:xfrm>
          <a:prstGeom prst="parallelogram">
            <a:avLst>
              <a:gd name="adj" fmla="val 0"/>
            </a:avLst>
          </a:prstGeom>
          <a:solidFill>
            <a:srgbClr val="08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79095" y="289560"/>
            <a:ext cx="10515600" cy="58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515620" y="6468360"/>
            <a:ext cx="11160000" cy="7200"/>
          </a:xfrm>
          <a:prstGeom prst="rect">
            <a:avLst/>
          </a:prstGeom>
          <a:solidFill>
            <a:srgbClr val="DDE1E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95605" y="6530658"/>
            <a:ext cx="25400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900" b="1">
                <a:solidFill>
                  <a:srgbClr val="EE6767"/>
                </a:solidFill>
                <a:latin typeface="Arial" panose="020B0604020202090204" pitchFamily="34" charset="0"/>
                <a:ea typeface="微软雅黑" panose="020B0503020204020204" charset="-122"/>
              </a:rPr>
              <a:t>Confidential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501765" y="6546215"/>
            <a:ext cx="52971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zh-CN" altLang="en-US" sz="900" b="1" dirty="0">
                <a:solidFill>
                  <a:srgbClr val="175D93"/>
                </a:solidFill>
                <a:latin typeface="Arial" panose="020B0604020202090204" pitchFamily="34" charset="0"/>
                <a:ea typeface="微软雅黑" panose="020B0503020204020204" charset="-122"/>
              </a:rPr>
              <a:t>Jan, 2020     </a:t>
            </a:r>
            <a:r>
              <a:rPr lang="en-US" altLang="zh-CN" sz="900" b="1" dirty="0">
                <a:solidFill>
                  <a:srgbClr val="175D93"/>
                </a:solidFill>
                <a:latin typeface="Arial" panose="020B0604020202090204" pitchFamily="34" charset="0"/>
                <a:ea typeface="微软雅黑" panose="020B0503020204020204" charset="-122"/>
              </a:rPr>
              <a:t>iAUTO</a:t>
            </a:r>
            <a:r>
              <a:rPr lang="zh-CN" altLang="en-US" sz="900" b="1" dirty="0">
                <a:solidFill>
                  <a:srgbClr val="175D93"/>
                </a:solidFill>
                <a:latin typeface="Arial" panose="020B0604020202090204" pitchFamily="34" charset="0"/>
                <a:ea typeface="微软雅黑" panose="020B0503020204020204" charset="-122"/>
              </a:rPr>
              <a:t> (Shanghai) Co., Ltd.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485140" y="824230"/>
            <a:ext cx="259715" cy="36000"/>
          </a:xfrm>
          <a:prstGeom prst="rect">
            <a:avLst/>
          </a:prstGeom>
          <a:solidFill>
            <a:srgbClr val="085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 descr="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20175" y="450564"/>
            <a:ext cx="1515600" cy="2037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rgbClr val="08538C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515620" y="6468360"/>
            <a:ext cx="11160000" cy="7200"/>
          </a:xfrm>
          <a:prstGeom prst="rect">
            <a:avLst/>
          </a:prstGeom>
          <a:solidFill>
            <a:srgbClr val="DDE1E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9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95605" y="6530658"/>
            <a:ext cx="254000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900" b="1">
                <a:solidFill>
                  <a:srgbClr val="EE6767"/>
                </a:solidFill>
                <a:latin typeface="Arial" panose="020B0604020202090204" pitchFamily="34" charset="0"/>
                <a:ea typeface="微软雅黑" panose="020B0503020204020204" charset="-122"/>
              </a:rPr>
              <a:t>Confidential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6501765" y="6546215"/>
            <a:ext cx="529717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900" b="1" dirty="0">
                <a:solidFill>
                  <a:srgbClr val="175D93"/>
                </a:solidFill>
                <a:latin typeface="Arial" panose="020B0604020202090204" pitchFamily="34" charset="0"/>
                <a:ea typeface="微软雅黑" panose="020B0503020204020204" charset="-122"/>
              </a:rPr>
              <a:t>iAUTO</a:t>
            </a:r>
            <a:r>
              <a:rPr lang="zh-CN" altLang="en-US" sz="900" b="1" dirty="0">
                <a:solidFill>
                  <a:srgbClr val="175D93"/>
                </a:solidFill>
                <a:latin typeface="Arial" panose="020B0604020202090204" pitchFamily="34" charset="0"/>
                <a:ea typeface="微软雅黑" panose="020B0503020204020204" charset="-122"/>
              </a:rPr>
              <a:t> (Shanghai) Co., Ltd.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i="0" kern="1200">
          <a:solidFill>
            <a:srgbClr val="08538C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emf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png"/><Relationship Id="rId20" Type="http://schemas.openxmlformats.org/officeDocument/2006/relationships/image" Target="../media/image4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tiff"/><Relationship Id="rId19" Type="http://schemas.openxmlformats.org/officeDocument/2006/relationships/image" Target="../media/image40.png"/><Relationship Id="rId4" Type="http://schemas.openxmlformats.org/officeDocument/2006/relationships/image" Target="../media/image21.sv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42.tiff"/><Relationship Id="rId7" Type="http://schemas.openxmlformats.org/officeDocument/2006/relationships/image" Target="../media/image46.tiff"/><Relationship Id="rId12" Type="http://schemas.openxmlformats.org/officeDocument/2006/relationships/image" Target="../media/image51.tiff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tiff"/><Relationship Id="rId11" Type="http://schemas.openxmlformats.org/officeDocument/2006/relationships/image" Target="../media/image50.tiff"/><Relationship Id="rId5" Type="http://schemas.openxmlformats.org/officeDocument/2006/relationships/image" Target="../media/image44.tiff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10515600" cy="585470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场景服务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什么是场景</a:t>
            </a:r>
            <a:endParaRPr lang="ja-JP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1" name="Content Placeholder 2"/>
          <p:cNvSpPr txBox="1"/>
          <p:nvPr/>
        </p:nvSpPr>
        <p:spPr>
          <a:xfrm>
            <a:off x="694446" y="1509288"/>
            <a:ext cx="4492453" cy="258353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场景是一切产品落地的原点、起步点，具备持续引发迭代的根本驱动作用。</a:t>
            </a:r>
            <a:endParaRPr lang="en-US" altLang="zh-CN" sz="1600" dirty="0"/>
          </a:p>
          <a:p>
            <a:r>
              <a:rPr lang="zh-CN" altLang="en-US" sz="1600" dirty="0"/>
              <a:t>场景既能驱动概念的形成，还驱动硬件、软件、服务三个领域的探索、收敛、深化和聚焦，最终形成产品定义的输出物，满足用户个人化、情感化需求。</a:t>
            </a:r>
            <a:endParaRPr lang="en-US" sz="1600" dirty="0"/>
          </a:p>
        </p:txBody>
      </p:sp>
      <p:pic>
        <p:nvPicPr>
          <p:cNvPr id="72" name="Picture 8" descr="Are You 'Happy-Go-Lucky?' | Engoo Daily News"/>
          <p:cNvPicPr>
            <a:picLocks noChangeArrowheads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 bwMode="auto">
          <a:xfrm>
            <a:off x="5826182" y="1031590"/>
            <a:ext cx="1238608" cy="1220981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没事儿拼个图篇七：是装饰，也是消遣！解说那些我拼过的小片数拼图们（多品牌+拼图框）_拼图_什么值得买"/>
          <p:cNvPicPr>
            <a:picLocks noChangeAspect="1" noChangeArrowheads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5999583" y="2499304"/>
            <a:ext cx="2583532" cy="2583532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Home Builders Columbus OH | Virginia Homes"/>
          <p:cNvPicPr>
            <a:picLocks noChangeArrowheads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 bwMode="auto">
          <a:xfrm>
            <a:off x="8379936" y="1015518"/>
            <a:ext cx="3314678" cy="2509205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" descr="Continental Automotive - 车联网"/>
          <p:cNvPicPr>
            <a:picLocks noChangeArrowheads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 bwMode="auto">
          <a:xfrm>
            <a:off x="2897265" y="4374842"/>
            <a:ext cx="3102318" cy="1721428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8" descr="Residential vs. Commercial Internet Service: Which One Should You Choose?"/>
          <p:cNvPicPr>
            <a:picLocks noChangeArrowheads="1"/>
          </p:cNvPicPr>
          <p:nvPr/>
        </p:nvPicPr>
        <p:blipFill rotWithShape="1">
          <a:blip r:embed="rId6" cstate="screen"/>
          <a:srcRect b="-1"/>
          <a:stretch>
            <a:fillRect/>
          </a:stretch>
        </p:blipFill>
        <p:spPr bwMode="auto">
          <a:xfrm>
            <a:off x="8707877" y="4120995"/>
            <a:ext cx="2858948" cy="2322285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61"/>
          <p:cNvSpPr txBox="1"/>
          <p:nvPr/>
        </p:nvSpPr>
        <p:spPr>
          <a:xfrm>
            <a:off x="5537181" y="442046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dirty="0">
                <a:solidFill>
                  <a:schemeClr val="accent5">
                    <a:lumMod val="75000"/>
                  </a:schemeClr>
                </a:solidFill>
              </a:rPr>
              <a:t>车</a:t>
            </a:r>
          </a:p>
        </p:txBody>
      </p:sp>
      <p:sp>
        <p:nvSpPr>
          <p:cNvPr id="83" name="TextBox 218"/>
          <p:cNvSpPr txBox="1"/>
          <p:nvPr/>
        </p:nvSpPr>
        <p:spPr>
          <a:xfrm>
            <a:off x="6170413" y="220077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dirty="0">
                <a:solidFill>
                  <a:schemeClr val="accent5">
                    <a:lumMod val="75000"/>
                  </a:schemeClr>
                </a:solidFill>
              </a:rPr>
              <a:t>人</a:t>
            </a:r>
          </a:p>
        </p:txBody>
      </p:sp>
      <p:sp>
        <p:nvSpPr>
          <p:cNvPr id="85" name="TextBox 219"/>
          <p:cNvSpPr txBox="1"/>
          <p:nvPr/>
        </p:nvSpPr>
        <p:spPr>
          <a:xfrm>
            <a:off x="8065719" y="232125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dirty="0">
                <a:solidFill>
                  <a:schemeClr val="accent5">
                    <a:lumMod val="75000"/>
                  </a:schemeClr>
                </a:solidFill>
              </a:rPr>
              <a:t>家</a:t>
            </a:r>
          </a:p>
        </p:txBody>
      </p:sp>
      <p:sp>
        <p:nvSpPr>
          <p:cNvPr id="86" name="TextBox 220"/>
          <p:cNvSpPr txBox="1"/>
          <p:nvPr/>
        </p:nvSpPr>
        <p:spPr>
          <a:xfrm>
            <a:off x="7581263" y="50300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000" dirty="0">
                <a:solidFill>
                  <a:schemeClr val="accent5">
                    <a:lumMod val="75000"/>
                  </a:schemeClr>
                </a:solidFill>
              </a:rPr>
              <a:t>网络空间</a:t>
            </a:r>
          </a:p>
        </p:txBody>
      </p:sp>
      <p:cxnSp>
        <p:nvCxnSpPr>
          <p:cNvPr id="87" name="Straight Connector 63"/>
          <p:cNvCxnSpPr/>
          <p:nvPr/>
        </p:nvCxnSpPr>
        <p:spPr>
          <a:xfrm flipV="1">
            <a:off x="5736043" y="4621907"/>
            <a:ext cx="532796" cy="4007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223"/>
          <p:cNvCxnSpPr/>
          <p:nvPr/>
        </p:nvCxnSpPr>
        <p:spPr>
          <a:xfrm flipH="1" flipV="1">
            <a:off x="6672066" y="2253919"/>
            <a:ext cx="161620" cy="298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228"/>
          <p:cNvCxnSpPr/>
          <p:nvPr/>
        </p:nvCxnSpPr>
        <p:spPr>
          <a:xfrm flipV="1">
            <a:off x="8304245" y="2658054"/>
            <a:ext cx="342315" cy="2858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231"/>
          <p:cNvCxnSpPr/>
          <p:nvPr/>
        </p:nvCxnSpPr>
        <p:spPr>
          <a:xfrm>
            <a:off x="8385581" y="4495483"/>
            <a:ext cx="514079" cy="41041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234"/>
          <p:cNvSpPr txBox="1"/>
          <p:nvPr/>
        </p:nvSpPr>
        <p:spPr>
          <a:xfrm>
            <a:off x="7740653" y="342118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/>
              <a:t>场景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10515600" cy="585470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场景服务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–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</a:rPr>
              <a:t>场景要素</a:t>
            </a:r>
            <a:endParaRPr lang="ja-JP" altLang="en-US" sz="2000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charset="-122"/>
            </a:endParaRPr>
          </a:p>
        </p:txBody>
      </p:sp>
      <p:grpSp>
        <p:nvGrpSpPr>
          <p:cNvPr id="18" name="Group 11"/>
          <p:cNvGrpSpPr/>
          <p:nvPr/>
        </p:nvGrpSpPr>
        <p:grpSpPr>
          <a:xfrm>
            <a:off x="938064" y="1130177"/>
            <a:ext cx="9726623" cy="5250745"/>
            <a:chOff x="-158382" y="688233"/>
            <a:chExt cx="7322670" cy="4236320"/>
          </a:xfrm>
        </p:grpSpPr>
        <p:pic>
          <p:nvPicPr>
            <p:cNvPr id="19" name="Picture 2" descr="Be the Happy Person You Want to Be - WealthKingdom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-158382" y="1063667"/>
              <a:ext cx="2938682" cy="1836676"/>
            </a:xfrm>
            <a:prstGeom prst="roundRect">
              <a:avLst>
                <a:gd name="adj" fmla="val 8796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20" name="Diagram 4"/>
            <p:cNvGraphicFramePr/>
            <p:nvPr/>
          </p:nvGraphicFramePr>
          <p:xfrm>
            <a:off x="2483768" y="1347614"/>
            <a:ext cx="3528392" cy="29822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1" name="Rounded Rectangle 5"/>
            <p:cNvSpPr/>
            <p:nvPr/>
          </p:nvSpPr>
          <p:spPr>
            <a:xfrm>
              <a:off x="5796136" y="1779662"/>
              <a:ext cx="1368152" cy="8640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x-none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什么时间</a:t>
              </a: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？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早上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傍晚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上班前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</a:p>
          </p:txBody>
        </p:sp>
        <p:sp>
          <p:nvSpPr>
            <p:cNvPr id="22" name="Rounded Rectangle 6"/>
            <p:cNvSpPr/>
            <p:nvPr/>
          </p:nvSpPr>
          <p:spPr>
            <a:xfrm>
              <a:off x="5796136" y="2969028"/>
              <a:ext cx="1368152" cy="8640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什么地点？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在家附近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在公司附近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高速公路上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</a:p>
          </p:txBody>
        </p:sp>
        <p:sp>
          <p:nvSpPr>
            <p:cNvPr id="23" name="Rounded Rectangle 7"/>
            <p:cNvSpPr/>
            <p:nvPr/>
          </p:nvSpPr>
          <p:spPr>
            <a:xfrm>
              <a:off x="4660130" y="4060457"/>
              <a:ext cx="1368152" cy="8640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什么目的？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旅行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x-none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上班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x-none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下班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</a:p>
          </p:txBody>
        </p:sp>
        <p:sp>
          <p:nvSpPr>
            <p:cNvPr id="24" name="Rounded Rectangle 8"/>
            <p:cNvSpPr/>
            <p:nvPr/>
          </p:nvSpPr>
          <p:spPr>
            <a:xfrm>
              <a:off x="4572000" y="688233"/>
              <a:ext cx="1368152" cy="8640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什么人？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车主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驾驶员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乘客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</a:p>
          </p:txBody>
        </p:sp>
        <p:sp>
          <p:nvSpPr>
            <p:cNvPr id="25" name="Rounded Rectangle 9"/>
            <p:cNvSpPr/>
            <p:nvPr/>
          </p:nvSpPr>
          <p:spPr>
            <a:xfrm>
              <a:off x="1403648" y="3454240"/>
              <a:ext cx="1368152" cy="8640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所处环境？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发现道路拥堵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下雨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超速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</a:p>
          </p:txBody>
        </p:sp>
        <p:sp>
          <p:nvSpPr>
            <p:cNvPr id="26" name="Rounded Rectangle 10"/>
            <p:cNvSpPr/>
            <p:nvPr/>
          </p:nvSpPr>
          <p:spPr>
            <a:xfrm>
              <a:off x="1403648" y="1915471"/>
              <a:ext cx="1368152" cy="984872"/>
            </a:xfrm>
            <a:prstGeom prst="roundRect">
              <a:avLst/>
            </a:prstGeom>
            <a:solidFill>
              <a:srgbClr val="E2F0D9">
                <a:alpha val="50196"/>
              </a:srgbClr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做什么事情？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停车休息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听音乐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推荐路线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zh-CN" altLang="en-US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智能空调</a:t>
              </a:r>
              <a:endPara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381000" indent="-381000">
                <a:buFont typeface="Arial" panose="020B0604020202090204" pitchFamily="34" charset="0"/>
                <a:buChar char="•"/>
              </a:pPr>
              <a:r>
                <a:rPr lang="en-US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10515600" cy="585470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场景服务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场景矩阵化</a:t>
            </a:r>
            <a:endParaRPr lang="ja-JP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2" name="Table 4"/>
          <p:cNvGraphicFramePr/>
          <p:nvPr/>
        </p:nvGraphicFramePr>
        <p:xfrm>
          <a:off x="1391477" y="1412777"/>
          <a:ext cx="10197552" cy="4878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5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95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5654"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/>
                        <a:t>Who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/>
                        <a:t>When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/>
                        <a:t>Where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/>
                        <a:t>Why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Environment</a:t>
                      </a:r>
                      <a:endParaRPr lang="x-none" sz="15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/>
                        <a:t>What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4728"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车主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早上</a:t>
                      </a:r>
                      <a:endParaRPr lang="x-none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城市道路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上班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收到消息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停车休息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728"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驾驶员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中午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高速路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下班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下雨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听音乐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728"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副驾驶乘客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晚上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充电站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旅行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前方道路拥堵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推荐路线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728"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家人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上车的时候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在家附近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超市购物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超速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放松按摩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728"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同事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下车的时候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在公司附近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接人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驾驶员疲劳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打开车窗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4728">
                <a:tc>
                  <a:txBody>
                    <a:bodyPr/>
                    <a:lstStyle/>
                    <a:p>
                      <a:pPr marL="0" marR="0" lvl="0" indent="0" algn="ctr" defTabSz="863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朋友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行驶时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在不熟悉的地方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回家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发现车内遗留物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开启辅助驾驶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4728"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121920" marR="121920" marT="60960" marB="6096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" name="Group 7"/>
          <p:cNvGrpSpPr/>
          <p:nvPr/>
        </p:nvGrpSpPr>
        <p:grpSpPr>
          <a:xfrm>
            <a:off x="1487488" y="871942"/>
            <a:ext cx="10103127" cy="339175"/>
            <a:chOff x="1043608" y="653956"/>
            <a:chExt cx="7704856" cy="261610"/>
          </a:xfrm>
        </p:grpSpPr>
        <p:cxnSp>
          <p:nvCxnSpPr>
            <p:cNvPr id="14" name="Straight Arrow Connector 6"/>
            <p:cNvCxnSpPr/>
            <p:nvPr/>
          </p:nvCxnSpPr>
          <p:spPr>
            <a:xfrm>
              <a:off x="1043608" y="915566"/>
              <a:ext cx="7704856" cy="0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oli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2"/>
            <p:cNvSpPr txBox="1"/>
            <p:nvPr/>
          </p:nvSpPr>
          <p:spPr>
            <a:xfrm>
              <a:off x="1043608" y="653956"/>
              <a:ext cx="701153" cy="2385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x-none" sz="1465" dirty="0">
                  <a:solidFill>
                    <a:schemeClr val="bg1"/>
                  </a:solidFill>
                </a:rPr>
                <a:t>场景要素</a:t>
              </a:r>
            </a:p>
          </p:txBody>
        </p:sp>
      </p:grpSp>
      <p:grpSp>
        <p:nvGrpSpPr>
          <p:cNvPr id="16" name="Group 4"/>
          <p:cNvGrpSpPr/>
          <p:nvPr/>
        </p:nvGrpSpPr>
        <p:grpSpPr>
          <a:xfrm>
            <a:off x="239351" y="1796820"/>
            <a:ext cx="981938" cy="4294460"/>
            <a:chOff x="953669" y="1263457"/>
            <a:chExt cx="748846" cy="3312368"/>
          </a:xfrm>
        </p:grpSpPr>
        <p:cxnSp>
          <p:nvCxnSpPr>
            <p:cNvPr id="17" name="Straight Arrow Connector 5"/>
            <p:cNvCxnSpPr/>
            <p:nvPr/>
          </p:nvCxnSpPr>
          <p:spPr>
            <a:xfrm>
              <a:off x="1702515" y="1263457"/>
              <a:ext cx="0" cy="3312368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prstDash val="soli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14"/>
            <p:cNvSpPr txBox="1"/>
            <p:nvPr/>
          </p:nvSpPr>
          <p:spPr>
            <a:xfrm>
              <a:off x="953669" y="1263457"/>
              <a:ext cx="701153" cy="23857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x-none" sz="1465" dirty="0">
                  <a:solidFill>
                    <a:schemeClr val="bg1"/>
                  </a:solidFill>
                </a:rPr>
                <a:t>场景能力</a:t>
              </a:r>
            </a:p>
          </p:txBody>
        </p:sp>
      </p:grpSp>
      <p:sp>
        <p:nvSpPr>
          <p:cNvPr id="28" name="Donut 16"/>
          <p:cNvSpPr/>
          <p:nvPr/>
        </p:nvSpPr>
        <p:spPr>
          <a:xfrm>
            <a:off x="2639616" y="2073632"/>
            <a:ext cx="141617" cy="140021"/>
          </a:xfrm>
          <a:prstGeom prst="donut">
            <a:avLst/>
          </a:prstGeom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2400">
              <a:solidFill>
                <a:schemeClr val="tx1"/>
              </a:solidFill>
            </a:endParaRPr>
          </a:p>
        </p:txBody>
      </p:sp>
      <p:sp>
        <p:nvSpPr>
          <p:cNvPr id="29" name="Donut 17"/>
          <p:cNvSpPr/>
          <p:nvPr/>
        </p:nvSpPr>
        <p:spPr>
          <a:xfrm>
            <a:off x="3887755" y="3162165"/>
            <a:ext cx="141617" cy="140021"/>
          </a:xfrm>
          <a:prstGeom prst="donut">
            <a:avLst/>
          </a:prstGeom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2400">
              <a:solidFill>
                <a:schemeClr val="tx1"/>
              </a:solidFill>
            </a:endParaRPr>
          </a:p>
        </p:txBody>
      </p:sp>
      <p:sp>
        <p:nvSpPr>
          <p:cNvPr id="30" name="Donut 18"/>
          <p:cNvSpPr/>
          <p:nvPr/>
        </p:nvSpPr>
        <p:spPr>
          <a:xfrm>
            <a:off x="5615947" y="5157192"/>
            <a:ext cx="141617" cy="140021"/>
          </a:xfrm>
          <a:prstGeom prst="donut">
            <a:avLst/>
          </a:prstGeom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2400">
              <a:solidFill>
                <a:schemeClr val="tx1"/>
              </a:solidFill>
            </a:endParaRPr>
          </a:p>
        </p:txBody>
      </p:sp>
      <p:sp>
        <p:nvSpPr>
          <p:cNvPr id="31" name="Donut 19"/>
          <p:cNvSpPr/>
          <p:nvPr/>
        </p:nvSpPr>
        <p:spPr>
          <a:xfrm>
            <a:off x="7344139" y="4869160"/>
            <a:ext cx="141617" cy="140021"/>
          </a:xfrm>
          <a:prstGeom prst="donut">
            <a:avLst/>
          </a:prstGeom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2400">
              <a:solidFill>
                <a:schemeClr val="tx1"/>
              </a:solidFill>
            </a:endParaRPr>
          </a:p>
        </p:txBody>
      </p:sp>
      <p:sp>
        <p:nvSpPr>
          <p:cNvPr id="32" name="Donut 20"/>
          <p:cNvSpPr/>
          <p:nvPr/>
        </p:nvSpPr>
        <p:spPr>
          <a:xfrm>
            <a:off x="9072331" y="3523141"/>
            <a:ext cx="141617" cy="140021"/>
          </a:xfrm>
          <a:prstGeom prst="donut">
            <a:avLst/>
          </a:prstGeom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2400">
              <a:solidFill>
                <a:schemeClr val="tx1"/>
              </a:solidFill>
            </a:endParaRPr>
          </a:p>
        </p:txBody>
      </p:sp>
      <p:sp>
        <p:nvSpPr>
          <p:cNvPr id="33" name="Donut 21"/>
          <p:cNvSpPr/>
          <p:nvPr/>
        </p:nvSpPr>
        <p:spPr>
          <a:xfrm>
            <a:off x="10824535" y="3162165"/>
            <a:ext cx="141617" cy="140021"/>
          </a:xfrm>
          <a:prstGeom prst="donut">
            <a:avLst/>
          </a:prstGeom>
          <a:ln w="952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2400">
              <a:solidFill>
                <a:schemeClr val="tx1"/>
              </a:solidFill>
            </a:endParaRPr>
          </a:p>
        </p:txBody>
      </p:sp>
      <p:cxnSp>
        <p:nvCxnSpPr>
          <p:cNvPr id="34" name="Curved Connector 23"/>
          <p:cNvCxnSpPr>
            <a:stCxn id="28" idx="6"/>
            <a:endCxn id="29" idx="2"/>
          </p:cNvCxnSpPr>
          <p:nvPr/>
        </p:nvCxnSpPr>
        <p:spPr>
          <a:xfrm>
            <a:off x="2781233" y="2143643"/>
            <a:ext cx="1106522" cy="1088533"/>
          </a:xfrm>
          <a:prstGeom prst="curved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Curved Connector 25"/>
          <p:cNvCxnSpPr>
            <a:stCxn id="29" idx="6"/>
            <a:endCxn id="30" idx="2"/>
          </p:cNvCxnSpPr>
          <p:nvPr/>
        </p:nvCxnSpPr>
        <p:spPr>
          <a:xfrm>
            <a:off x="4029372" y="3232176"/>
            <a:ext cx="1586575" cy="199502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Curved Connector 28"/>
          <p:cNvCxnSpPr>
            <a:stCxn id="30" idx="6"/>
            <a:endCxn id="31" idx="2"/>
          </p:cNvCxnSpPr>
          <p:nvPr/>
        </p:nvCxnSpPr>
        <p:spPr>
          <a:xfrm flipV="1">
            <a:off x="5757564" y="4939171"/>
            <a:ext cx="1586575" cy="288032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urved Connector 31"/>
          <p:cNvCxnSpPr>
            <a:stCxn id="31" idx="6"/>
            <a:endCxn id="32" idx="2"/>
          </p:cNvCxnSpPr>
          <p:nvPr/>
        </p:nvCxnSpPr>
        <p:spPr>
          <a:xfrm flipV="1">
            <a:off x="7485756" y="3593152"/>
            <a:ext cx="1586575" cy="1346019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Curved Connector 34"/>
          <p:cNvCxnSpPr>
            <a:stCxn id="32" idx="6"/>
            <a:endCxn id="33" idx="2"/>
          </p:cNvCxnSpPr>
          <p:nvPr/>
        </p:nvCxnSpPr>
        <p:spPr>
          <a:xfrm flipV="1">
            <a:off x="9213948" y="3232176"/>
            <a:ext cx="1610587" cy="360976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000" y="252000"/>
            <a:ext cx="10515600" cy="5854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zh-CN" altLang="en-US" sz="2000" dirty="0">
                <a:cs typeface="微软雅黑" panose="020B0503020204020204" charset="-122"/>
                <a:sym typeface="+mn-ea"/>
              </a:rPr>
              <a:t>场景服务 – 场景能力扩展</a:t>
            </a:r>
          </a:p>
        </p:txBody>
      </p:sp>
      <p:sp>
        <p:nvSpPr>
          <p:cNvPr id="58" name="Rounded Rectangular Callout 58"/>
          <p:cNvSpPr/>
          <p:nvPr/>
        </p:nvSpPr>
        <p:spPr>
          <a:xfrm>
            <a:off x="2567030" y="5472710"/>
            <a:ext cx="5091911" cy="869292"/>
          </a:xfrm>
          <a:prstGeom prst="wedgeRoundRectCallout">
            <a:avLst>
              <a:gd name="adj1" fmla="val -12932"/>
              <a:gd name="adj2" fmla="val -72597"/>
              <a:gd name="adj3" fmla="val 16667"/>
            </a:avLst>
          </a:prstGeom>
          <a:solidFill>
            <a:schemeClr val="bg1"/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 dirty="0">
              <a:latin typeface="Calibri" charset="0"/>
              <a:cs typeface="Calibri" charset="0"/>
            </a:endParaRPr>
          </a:p>
        </p:txBody>
      </p:sp>
      <p:sp>
        <p:nvSpPr>
          <p:cNvPr id="59" name="Rounded Rectangular Callout 6"/>
          <p:cNvSpPr/>
          <p:nvPr/>
        </p:nvSpPr>
        <p:spPr>
          <a:xfrm>
            <a:off x="2046877" y="861547"/>
            <a:ext cx="3473059" cy="1637579"/>
          </a:xfrm>
          <a:prstGeom prst="wedgeRoundRectCallout">
            <a:avLst>
              <a:gd name="adj1" fmla="val 40016"/>
              <a:gd name="adj2" fmla="val 70488"/>
              <a:gd name="adj3" fmla="val 16667"/>
            </a:avLst>
          </a:prstGeom>
          <a:solidFill>
            <a:schemeClr val="bg1"/>
          </a:solidFill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sp>
        <p:nvSpPr>
          <p:cNvPr id="60" name="L-Shape 43"/>
          <p:cNvSpPr/>
          <p:nvPr/>
        </p:nvSpPr>
        <p:spPr>
          <a:xfrm flipV="1">
            <a:off x="6286226" y="890274"/>
            <a:ext cx="3170148" cy="2713588"/>
          </a:xfrm>
          <a:prstGeom prst="corner">
            <a:avLst>
              <a:gd name="adj1" fmla="val 64309"/>
              <a:gd name="adj2" fmla="val 2809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sp>
        <p:nvSpPr>
          <p:cNvPr id="61" name="L-Shape 39"/>
          <p:cNvSpPr/>
          <p:nvPr/>
        </p:nvSpPr>
        <p:spPr>
          <a:xfrm flipV="1">
            <a:off x="815413" y="2657536"/>
            <a:ext cx="3559179" cy="2389317"/>
          </a:xfrm>
          <a:prstGeom prst="corner">
            <a:avLst>
              <a:gd name="adj1" fmla="val 40717"/>
              <a:gd name="adj2" fmla="val 61011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sp>
        <p:nvSpPr>
          <p:cNvPr id="62" name="Rectangle 12"/>
          <p:cNvSpPr/>
          <p:nvPr/>
        </p:nvSpPr>
        <p:spPr>
          <a:xfrm>
            <a:off x="3503712" y="3805522"/>
            <a:ext cx="3744416" cy="3360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sz="1335" dirty="0">
                <a:solidFill>
                  <a:schemeClr val="accent4">
                    <a:lumMod val="75000"/>
                  </a:schemeClr>
                </a:solidFill>
              </a:rPr>
              <a:t>SOA</a:t>
            </a:r>
            <a:r>
              <a:rPr lang="zh-CN" altLang="en-US" sz="1335" dirty="0">
                <a:solidFill>
                  <a:schemeClr val="accent4">
                    <a:lumMod val="75000"/>
                  </a:schemeClr>
                </a:solidFill>
              </a:rPr>
              <a:t> 服务平台</a:t>
            </a:r>
            <a:endParaRPr lang="x-none" sz="1335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3" name="Rectangle 36"/>
          <p:cNvSpPr/>
          <p:nvPr/>
        </p:nvSpPr>
        <p:spPr>
          <a:xfrm>
            <a:off x="4559830" y="3050521"/>
            <a:ext cx="768085" cy="4174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sz="1065" dirty="0"/>
              <a:t>App</a:t>
            </a:r>
          </a:p>
        </p:txBody>
      </p:sp>
      <p:sp>
        <p:nvSpPr>
          <p:cNvPr id="64" name="Rectangle 37"/>
          <p:cNvSpPr/>
          <p:nvPr/>
        </p:nvSpPr>
        <p:spPr>
          <a:xfrm>
            <a:off x="5423926" y="3050521"/>
            <a:ext cx="768085" cy="4174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sz="1065" dirty="0"/>
              <a:t>App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1052772" y="2933685"/>
            <a:ext cx="938744" cy="203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ounded Rectangle 3"/>
          <p:cNvSpPr/>
          <p:nvPr/>
        </p:nvSpPr>
        <p:spPr>
          <a:xfrm>
            <a:off x="3022733" y="2753546"/>
            <a:ext cx="4801459" cy="2463153"/>
          </a:xfrm>
          <a:prstGeom prst="roundRect">
            <a:avLst>
              <a:gd name="adj" fmla="val 5427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pic>
        <p:nvPicPr>
          <p:cNvPr id="67" name="Picture 2" descr="upload.wikimedia.org/wikipedia/commons/thumb/1/...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94714" y="1339986"/>
            <a:ext cx="1243397" cy="80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Striped Right Arrow 5"/>
          <p:cNvSpPr/>
          <p:nvPr/>
        </p:nvSpPr>
        <p:spPr>
          <a:xfrm>
            <a:off x="7658940" y="3453880"/>
            <a:ext cx="1642664" cy="1080601"/>
          </a:xfrm>
          <a:prstGeom prst="stripedRightArrow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pic>
        <p:nvPicPr>
          <p:cNvPr id="69" name="Picture 6" descr="What is a Smart Home | Monetization | Tridens Technology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978631" y="1325087"/>
            <a:ext cx="1128308" cy="100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图片 74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2309218" y="1186511"/>
            <a:ext cx="1762671" cy="656824"/>
          </a:xfrm>
          <a:prstGeom prst="rect">
            <a:avLst/>
          </a:prstGeom>
        </p:spPr>
      </p:pic>
      <p:pic>
        <p:nvPicPr>
          <p:cNvPr id="71" name="Picture 10" descr="车载语音识别(第1页) - 一起扣扣网"/>
          <p:cNvPicPr>
            <a:picLocks noChangeAspect="1" noChangeArrowheads="1"/>
          </p:cNvPicPr>
          <p:nvPr/>
        </p:nvPicPr>
        <p:blipFill rotWithShape="1">
          <a:blip r:embed="rId7" cstate="screen"/>
          <a:srcRect t="12409" r="57334" b="12875"/>
          <a:stretch>
            <a:fillRect/>
          </a:stretch>
        </p:blipFill>
        <p:spPr bwMode="auto">
          <a:xfrm>
            <a:off x="3451819" y="1934048"/>
            <a:ext cx="374180" cy="42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2" descr="手势图片大全_手势图片素材【PNG免费下载】-90设计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2510429" y="1832424"/>
            <a:ext cx="656825" cy="65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"/>
          <p:cNvSpPr txBox="1"/>
          <p:nvPr/>
        </p:nvSpPr>
        <p:spPr>
          <a:xfrm>
            <a:off x="2208813" y="861548"/>
            <a:ext cx="129234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x-none" sz="1335" dirty="0">
                <a:solidFill>
                  <a:srgbClr val="FF0000"/>
                </a:solidFill>
              </a:rPr>
              <a:t>扩展</a:t>
            </a:r>
            <a:r>
              <a:rPr lang="en-US" altLang="zh-CN" sz="1335" dirty="0">
                <a:solidFill>
                  <a:srgbClr val="FF0000"/>
                </a:solidFill>
              </a:rPr>
              <a:t>1:</a:t>
            </a:r>
            <a:r>
              <a:rPr lang="zh-CN" altLang="en-US" sz="1335" dirty="0">
                <a:solidFill>
                  <a:srgbClr val="FF0000"/>
                </a:solidFill>
              </a:rPr>
              <a:t> </a:t>
            </a:r>
            <a:r>
              <a:rPr lang="x-none" sz="1335" dirty="0">
                <a:solidFill>
                  <a:srgbClr val="FF0000"/>
                </a:solidFill>
              </a:rPr>
              <a:t>交互</a:t>
            </a:r>
          </a:p>
        </p:txBody>
      </p:sp>
      <p:sp>
        <p:nvSpPr>
          <p:cNvPr id="74" name="TextBox 53"/>
          <p:cNvSpPr txBox="1"/>
          <p:nvPr/>
        </p:nvSpPr>
        <p:spPr>
          <a:xfrm>
            <a:off x="1461142" y="2631954"/>
            <a:ext cx="163538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x-none" sz="1335" dirty="0">
                <a:solidFill>
                  <a:srgbClr val="FF0000"/>
                </a:solidFill>
              </a:rPr>
              <a:t>扩展</a:t>
            </a:r>
            <a:r>
              <a:rPr lang="en-US" altLang="zh-CN" sz="1335" dirty="0">
                <a:solidFill>
                  <a:srgbClr val="FF0000"/>
                </a:solidFill>
              </a:rPr>
              <a:t>2:</a:t>
            </a:r>
            <a:r>
              <a:rPr lang="zh-CN" altLang="en-US" sz="1335" dirty="0">
                <a:solidFill>
                  <a:srgbClr val="FF0000"/>
                </a:solidFill>
              </a:rPr>
              <a:t> </a:t>
            </a:r>
            <a:r>
              <a:rPr lang="x-none" sz="1335" dirty="0">
                <a:solidFill>
                  <a:srgbClr val="FF0000"/>
                </a:solidFill>
              </a:rPr>
              <a:t>手机互联</a:t>
            </a:r>
          </a:p>
        </p:txBody>
      </p:sp>
      <p:pic>
        <p:nvPicPr>
          <p:cNvPr id="75" name="Picture 14" descr="Used Cars for Sale - CarMax"/>
          <p:cNvPicPr>
            <a:picLocks noChangeAspect="1" noChangeArrowheads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89" t="35754" r="5811"/>
          <a:stretch>
            <a:fillRect/>
          </a:stretch>
        </p:blipFill>
        <p:spPr bwMode="auto">
          <a:xfrm>
            <a:off x="7372963" y="4811371"/>
            <a:ext cx="1589636" cy="62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59"/>
          <p:cNvSpPr txBox="1"/>
          <p:nvPr/>
        </p:nvSpPr>
        <p:spPr>
          <a:xfrm>
            <a:off x="2640533" y="5469301"/>
            <a:ext cx="161634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x-none" sz="1335" dirty="0">
                <a:solidFill>
                  <a:srgbClr val="FF0000"/>
                </a:solidFill>
              </a:rPr>
              <a:t>扩展</a:t>
            </a:r>
            <a:r>
              <a:rPr lang="en-US" altLang="zh-CN" sz="1335" dirty="0">
                <a:solidFill>
                  <a:srgbClr val="FF0000"/>
                </a:solidFill>
              </a:rPr>
              <a:t>3:</a:t>
            </a:r>
            <a:r>
              <a:rPr lang="zh-CN" altLang="en-US" sz="1335" dirty="0">
                <a:solidFill>
                  <a:srgbClr val="FF0000"/>
                </a:solidFill>
              </a:rPr>
              <a:t> </a:t>
            </a:r>
            <a:r>
              <a:rPr lang="x-none" sz="1335" dirty="0">
                <a:solidFill>
                  <a:srgbClr val="FF0000"/>
                </a:solidFill>
              </a:rPr>
              <a:t>AI智能化</a:t>
            </a:r>
          </a:p>
        </p:txBody>
      </p:sp>
      <p:sp>
        <p:nvSpPr>
          <p:cNvPr id="77" name="TextBox 60"/>
          <p:cNvSpPr txBox="1"/>
          <p:nvPr/>
        </p:nvSpPr>
        <p:spPr>
          <a:xfrm>
            <a:off x="6340137" y="898746"/>
            <a:ext cx="163538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x-none" sz="1335" dirty="0">
                <a:solidFill>
                  <a:srgbClr val="FF0000"/>
                </a:solidFill>
              </a:rPr>
              <a:t>扩展</a:t>
            </a:r>
            <a:r>
              <a:rPr lang="en-US" altLang="zh-CN" sz="1335" dirty="0">
                <a:solidFill>
                  <a:srgbClr val="FF0000"/>
                </a:solidFill>
              </a:rPr>
              <a:t>4:</a:t>
            </a:r>
            <a:r>
              <a:rPr lang="zh-CN" altLang="en-US" sz="1335" dirty="0">
                <a:solidFill>
                  <a:srgbClr val="FF0000"/>
                </a:solidFill>
              </a:rPr>
              <a:t> </a:t>
            </a:r>
            <a:r>
              <a:rPr lang="x-none" sz="1335" dirty="0">
                <a:solidFill>
                  <a:srgbClr val="FF0000"/>
                </a:solidFill>
              </a:rPr>
              <a:t>云端互联</a:t>
            </a:r>
            <a:endParaRPr lang="x-none" sz="1335" dirty="0">
              <a:solidFill>
                <a:srgbClr val="0070C0"/>
              </a:solidFill>
            </a:endParaRPr>
          </a:p>
        </p:txBody>
      </p:sp>
      <p:sp>
        <p:nvSpPr>
          <p:cNvPr id="78" name="Up-Down Arrow 10"/>
          <p:cNvSpPr/>
          <p:nvPr/>
        </p:nvSpPr>
        <p:spPr>
          <a:xfrm>
            <a:off x="4899269" y="3487498"/>
            <a:ext cx="144296" cy="327705"/>
          </a:xfrm>
          <a:prstGeom prst="upDownArrow">
            <a:avLst>
              <a:gd name="adj1" fmla="val 69125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79" name="Up-Down Arrow 64"/>
          <p:cNvSpPr/>
          <p:nvPr/>
        </p:nvSpPr>
        <p:spPr>
          <a:xfrm>
            <a:off x="5731820" y="3487498"/>
            <a:ext cx="144296" cy="327705"/>
          </a:xfrm>
          <a:prstGeom prst="upDownArrow">
            <a:avLst>
              <a:gd name="adj1" fmla="val 69125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80" name="Up-Down Arrow 65"/>
          <p:cNvSpPr/>
          <p:nvPr/>
        </p:nvSpPr>
        <p:spPr>
          <a:xfrm>
            <a:off x="5558753" y="4130046"/>
            <a:ext cx="144296" cy="327705"/>
          </a:xfrm>
          <a:prstGeom prst="upDownArrow">
            <a:avLst>
              <a:gd name="adj1" fmla="val 69125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81" name="Up-Down Arrow 66"/>
          <p:cNvSpPr/>
          <p:nvPr/>
        </p:nvSpPr>
        <p:spPr>
          <a:xfrm>
            <a:off x="6365160" y="4130046"/>
            <a:ext cx="144296" cy="327705"/>
          </a:xfrm>
          <a:prstGeom prst="upDownArrow">
            <a:avLst>
              <a:gd name="adj1" fmla="val 69125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82" name="Up-Down Arrow 67"/>
          <p:cNvSpPr/>
          <p:nvPr/>
        </p:nvSpPr>
        <p:spPr>
          <a:xfrm>
            <a:off x="4663627" y="4130046"/>
            <a:ext cx="144296" cy="327705"/>
          </a:xfrm>
          <a:prstGeom prst="upDownArrow">
            <a:avLst>
              <a:gd name="adj1" fmla="val 69125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83" name="Up-Down Arrow 68"/>
          <p:cNvSpPr/>
          <p:nvPr/>
        </p:nvSpPr>
        <p:spPr>
          <a:xfrm>
            <a:off x="3815187" y="4130046"/>
            <a:ext cx="144296" cy="327705"/>
          </a:xfrm>
          <a:prstGeom prst="upDownArrow">
            <a:avLst>
              <a:gd name="adj1" fmla="val 69125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84" name="Up-Down Arrow 69"/>
          <p:cNvSpPr/>
          <p:nvPr/>
        </p:nvSpPr>
        <p:spPr>
          <a:xfrm>
            <a:off x="3743039" y="3487498"/>
            <a:ext cx="144296" cy="327705"/>
          </a:xfrm>
          <a:prstGeom prst="upDownArrow">
            <a:avLst>
              <a:gd name="adj1" fmla="val 69125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85" name="Up-Down Arrow 70"/>
          <p:cNvSpPr/>
          <p:nvPr/>
        </p:nvSpPr>
        <p:spPr>
          <a:xfrm>
            <a:off x="6533777" y="3487498"/>
            <a:ext cx="144296" cy="327705"/>
          </a:xfrm>
          <a:prstGeom prst="upDownArrow">
            <a:avLst>
              <a:gd name="adj1" fmla="val 69125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86" name="TextBox 11"/>
          <p:cNvSpPr txBox="1"/>
          <p:nvPr/>
        </p:nvSpPr>
        <p:spPr>
          <a:xfrm>
            <a:off x="3483811" y="277425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200" dirty="0"/>
              <a:t>service</a:t>
            </a:r>
          </a:p>
        </p:txBody>
      </p:sp>
      <p:sp>
        <p:nvSpPr>
          <p:cNvPr id="87" name="TextBox 72"/>
          <p:cNvSpPr txBox="1"/>
          <p:nvPr/>
        </p:nvSpPr>
        <p:spPr>
          <a:xfrm>
            <a:off x="6259932" y="2784676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200" dirty="0"/>
              <a:t>service</a:t>
            </a:r>
          </a:p>
        </p:txBody>
      </p:sp>
      <p:sp>
        <p:nvSpPr>
          <p:cNvPr id="88" name="TextBox 73"/>
          <p:cNvSpPr txBox="1"/>
          <p:nvPr/>
        </p:nvSpPr>
        <p:spPr>
          <a:xfrm>
            <a:off x="3265473" y="4904586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200" dirty="0"/>
              <a:t>BCM</a:t>
            </a:r>
            <a:r>
              <a:rPr lang="zh-CN" altLang="en-US" sz="1200" dirty="0"/>
              <a:t> </a:t>
            </a:r>
            <a:r>
              <a:rPr lang="en-US" altLang="zh-CN" sz="1200" dirty="0"/>
              <a:t>Services</a:t>
            </a:r>
            <a:endParaRPr lang="x-none" sz="1200" dirty="0"/>
          </a:p>
        </p:txBody>
      </p:sp>
      <p:sp>
        <p:nvSpPr>
          <p:cNvPr id="89" name="TextBox 74"/>
          <p:cNvSpPr txBox="1"/>
          <p:nvPr/>
        </p:nvSpPr>
        <p:spPr>
          <a:xfrm>
            <a:off x="7969815" y="385987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200" dirty="0"/>
              <a:t>场景能力</a:t>
            </a:r>
          </a:p>
        </p:txBody>
      </p:sp>
      <p:sp>
        <p:nvSpPr>
          <p:cNvPr id="90" name="TextBox 75"/>
          <p:cNvSpPr txBox="1"/>
          <p:nvPr/>
        </p:nvSpPr>
        <p:spPr>
          <a:xfrm>
            <a:off x="4339151" y="4895497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200" dirty="0"/>
              <a:t>Cockpit</a:t>
            </a:r>
            <a:r>
              <a:rPr lang="zh-CN" altLang="en-US" sz="1200" dirty="0"/>
              <a:t> </a:t>
            </a:r>
            <a:r>
              <a:rPr lang="en-US" altLang="zh-CN" sz="1200" dirty="0"/>
              <a:t>Services</a:t>
            </a:r>
            <a:endParaRPr lang="x-none" sz="1200" dirty="0"/>
          </a:p>
        </p:txBody>
      </p:sp>
      <p:sp>
        <p:nvSpPr>
          <p:cNvPr id="91" name="TextBox 76"/>
          <p:cNvSpPr txBox="1"/>
          <p:nvPr/>
        </p:nvSpPr>
        <p:spPr>
          <a:xfrm>
            <a:off x="6287484" y="492577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  <a:endParaRPr lang="x-none" sz="1200" dirty="0"/>
          </a:p>
        </p:txBody>
      </p:sp>
      <p:sp>
        <p:nvSpPr>
          <p:cNvPr id="92" name="TextBox 13"/>
          <p:cNvSpPr txBox="1"/>
          <p:nvPr/>
        </p:nvSpPr>
        <p:spPr>
          <a:xfrm>
            <a:off x="4409914" y="1312379"/>
            <a:ext cx="878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650" indent="-120650">
              <a:buFont typeface="Arial" panose="020B0604020202090204" pitchFamily="34" charset="0"/>
              <a:buChar char="•"/>
            </a:pPr>
            <a:r>
              <a:rPr lang="en-US" altLang="zh-CN" sz="1200" dirty="0"/>
              <a:t>GUI</a:t>
            </a:r>
          </a:p>
          <a:p>
            <a:pPr marL="120650" indent="-120650">
              <a:buFont typeface="Arial" panose="020B0604020202090204" pitchFamily="34" charset="0"/>
              <a:buChar char="•"/>
            </a:pPr>
            <a:r>
              <a:rPr lang="en-US" sz="1200" dirty="0"/>
              <a:t>Voice UI</a:t>
            </a:r>
          </a:p>
          <a:p>
            <a:pPr marL="120650" indent="-120650">
              <a:buFont typeface="Arial" panose="020B0604020202090204" pitchFamily="34" charset="0"/>
              <a:buChar char="•"/>
            </a:pPr>
            <a:r>
              <a:rPr lang="en-US" sz="1200" dirty="0"/>
              <a:t>Gesture</a:t>
            </a:r>
          </a:p>
          <a:p>
            <a:pPr marL="120650" indent="-120650">
              <a:buFont typeface="Arial" panose="020B0604020202090204" pitchFamily="34" charset="0"/>
              <a:buChar char="•"/>
            </a:pPr>
            <a:r>
              <a:rPr lang="x-none" sz="1200" dirty="0"/>
              <a:t>…</a:t>
            </a:r>
          </a:p>
        </p:txBody>
      </p:sp>
      <p:pic>
        <p:nvPicPr>
          <p:cNvPr id="93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1496" y="2744249"/>
            <a:ext cx="3067585" cy="2679984"/>
          </a:xfrm>
          <a:prstGeom prst="rect">
            <a:avLst/>
          </a:prstGeom>
        </p:spPr>
      </p:pic>
      <p:sp>
        <p:nvSpPr>
          <p:cNvPr id="94" name="TextBox 2"/>
          <p:cNvSpPr txBox="1"/>
          <p:nvPr/>
        </p:nvSpPr>
        <p:spPr>
          <a:xfrm>
            <a:off x="3167254" y="5795929"/>
            <a:ext cx="443622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90204" pitchFamily="34" charset="0"/>
              <a:buChar char="•"/>
            </a:pPr>
            <a:r>
              <a:rPr lang="x-none" sz="13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感知智能</a:t>
            </a:r>
            <a:r>
              <a:rPr lang="zh-CN" altLang="en-US" sz="13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3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感知行驶到</a:t>
            </a:r>
            <a:r>
              <a:rPr lang="x-none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不熟悉的地方</a:t>
            </a:r>
            <a:r>
              <a:rPr lang="zh-CN" altLang="en-US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？感知司机疲劳？</a:t>
            </a:r>
            <a:endParaRPr lang="x-none" sz="1335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Font typeface="Arial" panose="020B0604020202090204" pitchFamily="34" charset="0"/>
              <a:buChar char="•"/>
            </a:pPr>
            <a:r>
              <a:rPr lang="x-none" sz="13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动作智能</a:t>
            </a:r>
            <a:r>
              <a:rPr lang="zh-CN" altLang="en-US" sz="13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3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335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智能空调调整、智能车窗调整等</a:t>
            </a:r>
            <a:endParaRPr lang="x-none" sz="1335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5" name="Picture 18"/>
          <p:cNvPicPr>
            <a:picLocks noChangeAspect="1" noChangeArrowheads="1"/>
          </p:cNvPicPr>
          <p:nvPr/>
        </p:nvPicPr>
        <p:blipFill rotWithShape="1">
          <a:blip r:embed="rId11" cstate="screen"/>
          <a:srcRect l="21285" t="7745" r="21688" b="7433"/>
          <a:stretch>
            <a:fillRect/>
          </a:stretch>
        </p:blipFill>
        <p:spPr bwMode="auto">
          <a:xfrm>
            <a:off x="2208812" y="5771453"/>
            <a:ext cx="652085" cy="5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88"/>
          <p:cNvSpPr txBox="1"/>
          <p:nvPr/>
        </p:nvSpPr>
        <p:spPr>
          <a:xfrm>
            <a:off x="6665077" y="220076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200" dirty="0"/>
              <a:t>云服务</a:t>
            </a:r>
          </a:p>
        </p:txBody>
      </p:sp>
      <p:sp>
        <p:nvSpPr>
          <p:cNvPr id="152" name="TextBox 89"/>
          <p:cNvSpPr txBox="1"/>
          <p:nvPr/>
        </p:nvSpPr>
        <p:spPr>
          <a:xfrm>
            <a:off x="8050121" y="217469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200" dirty="0"/>
              <a:t>智能家居</a:t>
            </a:r>
          </a:p>
        </p:txBody>
      </p:sp>
      <p:sp>
        <p:nvSpPr>
          <p:cNvPr id="153" name="Connector 71"/>
          <p:cNvSpPr/>
          <p:nvPr/>
        </p:nvSpPr>
        <p:spPr>
          <a:xfrm>
            <a:off x="3599187" y="3044709"/>
            <a:ext cx="432000" cy="432000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154" name="Connector 77"/>
          <p:cNvSpPr/>
          <p:nvPr/>
        </p:nvSpPr>
        <p:spPr>
          <a:xfrm>
            <a:off x="6381428" y="3050521"/>
            <a:ext cx="432000" cy="432000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155" name="Connector 78"/>
          <p:cNvSpPr/>
          <p:nvPr/>
        </p:nvSpPr>
        <p:spPr>
          <a:xfrm>
            <a:off x="3671335" y="4467747"/>
            <a:ext cx="432000" cy="432000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156" name="Connector 79"/>
          <p:cNvSpPr/>
          <p:nvPr/>
        </p:nvSpPr>
        <p:spPr>
          <a:xfrm>
            <a:off x="4527928" y="4462135"/>
            <a:ext cx="432000" cy="432000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157" name="Connector 80"/>
          <p:cNvSpPr/>
          <p:nvPr/>
        </p:nvSpPr>
        <p:spPr>
          <a:xfrm>
            <a:off x="5407140" y="4462135"/>
            <a:ext cx="432000" cy="432000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  <p:sp>
        <p:nvSpPr>
          <p:cNvPr id="158" name="Connector 81"/>
          <p:cNvSpPr/>
          <p:nvPr/>
        </p:nvSpPr>
        <p:spPr>
          <a:xfrm>
            <a:off x="6234441" y="4457174"/>
            <a:ext cx="432000" cy="432000"/>
          </a:xfrm>
          <a:prstGeom prst="flowChartConnector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x-none" sz="133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34975" y="289560"/>
            <a:ext cx="10515600" cy="58547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场景服务</a:t>
            </a:r>
            <a:r>
              <a:rPr lang="en-US" altLang="zh-CN" sz="2000" dirty="0"/>
              <a:t>-</a:t>
            </a:r>
            <a:r>
              <a:rPr lang="zh-CN" altLang="en-US" sz="2000" dirty="0"/>
              <a:t>语音交互</a:t>
            </a:r>
          </a:p>
        </p:txBody>
      </p:sp>
      <p:pic>
        <p:nvPicPr>
          <p:cNvPr id="59" name="图片 58" descr="感知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047615"/>
            <a:ext cx="1094105" cy="109410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1459230" y="5323205"/>
            <a:ext cx="10947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场景引擎服务</a:t>
            </a:r>
          </a:p>
        </p:txBody>
      </p:sp>
      <p:sp>
        <p:nvSpPr>
          <p:cNvPr id="70" name="Rectangle 17"/>
          <p:cNvSpPr/>
          <p:nvPr/>
        </p:nvSpPr>
        <p:spPr>
          <a:xfrm>
            <a:off x="434975" y="4587875"/>
            <a:ext cx="5918200" cy="2806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3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SOA</a:t>
            </a:r>
            <a:r>
              <a:rPr lang="zh-CN" altLang="en-US" sz="133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服务平台</a:t>
            </a:r>
            <a:endParaRPr lang="en-US" sz="133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2" name="图片 71" descr="服 务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365" y="5134610"/>
            <a:ext cx="663575" cy="663575"/>
          </a:xfrm>
          <a:prstGeom prst="rect">
            <a:avLst/>
          </a:prstGeom>
        </p:spPr>
      </p:pic>
      <p:pic>
        <p:nvPicPr>
          <p:cNvPr id="73" name="图片 72" descr="服 务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50" y="5134610"/>
            <a:ext cx="663575" cy="663575"/>
          </a:xfrm>
          <a:prstGeom prst="rect">
            <a:avLst/>
          </a:prstGeom>
        </p:spPr>
      </p:pic>
      <p:pic>
        <p:nvPicPr>
          <p:cNvPr id="74" name="图片 73" descr="服 务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445" y="5149215"/>
            <a:ext cx="663575" cy="663575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4925695" y="5281930"/>
            <a:ext cx="373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/>
              <a:t>...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3063875" y="5880735"/>
            <a:ext cx="64960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3985260" y="5880735"/>
            <a:ext cx="64960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608955" y="5880735"/>
            <a:ext cx="64389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n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7075170" y="415290"/>
            <a:ext cx="2152015" cy="1362710"/>
            <a:chOff x="7960" y="834"/>
            <a:chExt cx="3389" cy="2146"/>
          </a:xfrm>
        </p:grpSpPr>
        <p:pic>
          <p:nvPicPr>
            <p:cNvPr id="82" name="图形 92" descr="云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0" y="834"/>
              <a:ext cx="3389" cy="214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8551" y="1915"/>
              <a:ext cx="22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场景引擎服务中台</a:t>
              </a: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6745605" y="2476500"/>
            <a:ext cx="2810510" cy="1026795"/>
            <a:chOff x="7366" y="2951"/>
            <a:chExt cx="4426" cy="1617"/>
          </a:xfrm>
        </p:grpSpPr>
        <p:sp>
          <p:nvSpPr>
            <p:cNvPr id="108" name="圆角矩形 107"/>
            <p:cNvSpPr/>
            <p:nvPr/>
          </p:nvSpPr>
          <p:spPr>
            <a:xfrm>
              <a:off x="7366" y="2979"/>
              <a:ext cx="4426" cy="158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88000" rtlCol="0" anchor="t" anchorCtr="0"/>
            <a:lstStyle/>
            <a:p>
              <a:pPr algn="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自然语言处理</a:t>
              </a:r>
              <a:r>
                <a:rPr lang="en-US" altLang="zh-CN" sz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-NLP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自然语言理解</a:t>
              </a:r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-NLU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自然语言生成</a:t>
              </a:r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-NLG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endPara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09" name="图形 92" descr="云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42" y="2951"/>
              <a:ext cx="1556" cy="1511"/>
            </a:xfrm>
            <a:prstGeom prst="rect">
              <a:avLst/>
            </a:prstGeom>
          </p:spPr>
        </p:pic>
      </p:grpSp>
      <p:cxnSp>
        <p:nvCxnSpPr>
          <p:cNvPr id="111" name="直接箭头连接符 110"/>
          <p:cNvCxnSpPr/>
          <p:nvPr/>
        </p:nvCxnSpPr>
        <p:spPr>
          <a:xfrm flipH="1">
            <a:off x="8150860" y="1377315"/>
            <a:ext cx="635" cy="111696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圆角矩形 112"/>
          <p:cNvSpPr/>
          <p:nvPr/>
        </p:nvSpPr>
        <p:spPr>
          <a:xfrm>
            <a:off x="435610" y="4980940"/>
            <a:ext cx="2160270" cy="1198245"/>
          </a:xfrm>
          <a:prstGeom prst="roundRect">
            <a:avLst>
              <a:gd name="adj" fmla="val 6048"/>
            </a:avLst>
          </a:prstGeom>
          <a:noFill/>
          <a:ln w="127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B8DDF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kumimoji="1" lang="zh-CN" altLang="en-US" sz="187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4" name="圆角矩形 113"/>
          <p:cNvSpPr/>
          <p:nvPr/>
        </p:nvSpPr>
        <p:spPr>
          <a:xfrm>
            <a:off x="435610" y="2871470"/>
            <a:ext cx="5917565" cy="1453515"/>
          </a:xfrm>
          <a:prstGeom prst="roundRect">
            <a:avLst>
              <a:gd name="adj" fmla="val 6048"/>
            </a:avLst>
          </a:prstGeom>
          <a:noFill/>
          <a:ln w="127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B8DDF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zh-CN" altLang="en-US" sz="1870" dirty="0">
                <a:solidFill>
                  <a:schemeClr val="tx1"/>
                </a:solidFill>
                <a:latin typeface="微软雅黑" charset="0"/>
                <a:ea typeface="微软雅黑" charset="0"/>
                <a:sym typeface="+mn-ea"/>
              </a:rPr>
              <a:t>语音交互</a:t>
            </a:r>
            <a:endParaRPr kumimoji="1" lang="zh-CN" altLang="en-US" sz="1870" dirty="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8251825" y="3333115"/>
            <a:ext cx="2810510" cy="100901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t" anchorCtr="0"/>
          <a:lstStyle/>
          <a:p>
            <a:pPr algn="l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自然语言理解</a:t>
            </a: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-NLU</a:t>
            </a:r>
            <a:endParaRPr lang="en-US" altLang="zh-CN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动态识别各场景</a:t>
            </a:r>
          </a:p>
          <a:p>
            <a:pPr algn="l"/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结合不同场景内容及上下文正确理解用户发话意图</a:t>
            </a:r>
          </a:p>
        </p:txBody>
      </p:sp>
      <p:sp>
        <p:nvSpPr>
          <p:cNvPr id="118" name="圆角矩形 117"/>
          <p:cNvSpPr/>
          <p:nvPr/>
        </p:nvSpPr>
        <p:spPr>
          <a:xfrm>
            <a:off x="8251825" y="4425950"/>
            <a:ext cx="2810510" cy="8972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t" anchorCtr="0"/>
          <a:lstStyle/>
          <a:p>
            <a:pPr algn="l"/>
            <a:r>
              <a:rPr lang="zh-CN" altLang="en-US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自然语言生成</a:t>
            </a: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-NLG</a:t>
            </a:r>
            <a:endParaRPr lang="en-US" altLang="zh-CN" sz="1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针对不同场景，在场景关联的不同状态下，结合当前车内外环境，发话人特性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状态，生成可理解的场景提示语。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8150860" y="1800225"/>
            <a:ext cx="868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charset="0"/>
                <a:ea typeface="微软雅黑" charset="0"/>
              </a:rPr>
              <a:t>场景信息同步</a:t>
            </a:r>
          </a:p>
        </p:txBody>
      </p:sp>
      <p:sp>
        <p:nvSpPr>
          <p:cNvPr id="124" name="圆角矩形 123"/>
          <p:cNvSpPr/>
          <p:nvPr/>
        </p:nvSpPr>
        <p:spPr>
          <a:xfrm>
            <a:off x="495300" y="1759585"/>
            <a:ext cx="1621790" cy="896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t" anchorCtr="0"/>
          <a:lstStyle/>
          <a:p>
            <a:pPr algn="l"/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VPA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虚拟形象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·VUI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表示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形象动作切换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6" name="TextBox 75"/>
          <p:cNvSpPr txBox="1"/>
          <p:nvPr/>
        </p:nvSpPr>
        <p:spPr>
          <a:xfrm>
            <a:off x="615511" y="3827427"/>
            <a:ext cx="10985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VPA</a:t>
            </a:r>
            <a:r>
              <a:rPr lang="zh-CN" altLang="x-none" sz="1200" dirty="0">
                <a:latin typeface="微软雅黑" charset="0"/>
                <a:ea typeface="微软雅黑" charset="0"/>
                <a:cs typeface="微软雅黑" charset="0"/>
              </a:rPr>
              <a:t>虚拟形象</a:t>
            </a:r>
          </a:p>
        </p:txBody>
      </p:sp>
      <p:pic>
        <p:nvPicPr>
          <p:cNvPr id="129" name="图片 128" descr="shujujiaohu-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2895" y="3274695"/>
            <a:ext cx="558800" cy="558800"/>
          </a:xfrm>
          <a:prstGeom prst="rect">
            <a:avLst/>
          </a:prstGeom>
        </p:spPr>
      </p:pic>
      <p:sp>
        <p:nvSpPr>
          <p:cNvPr id="130" name="TextBox 75"/>
          <p:cNvSpPr txBox="1"/>
          <p:nvPr/>
        </p:nvSpPr>
        <p:spPr>
          <a:xfrm>
            <a:off x="5296731" y="3827427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数据交互</a:t>
            </a:r>
          </a:p>
        </p:txBody>
      </p:sp>
      <p:cxnSp>
        <p:nvCxnSpPr>
          <p:cNvPr id="131" name="肘形连接符 130"/>
          <p:cNvCxnSpPr>
            <a:stCxn id="108" idx="1"/>
            <a:endCxn id="129" idx="3"/>
          </p:cNvCxnSpPr>
          <p:nvPr/>
        </p:nvCxnSpPr>
        <p:spPr>
          <a:xfrm rot="10800000" flipV="1">
            <a:off x="5941695" y="2999105"/>
            <a:ext cx="803910" cy="554990"/>
          </a:xfrm>
          <a:prstGeom prst="bentConnector3">
            <a:avLst>
              <a:gd name="adj1" fmla="val 36650"/>
            </a:avLst>
          </a:prstGeom>
          <a:ln w="12700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图片 131" descr="yuyu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30" y="3248660"/>
            <a:ext cx="739775" cy="584835"/>
          </a:xfrm>
          <a:prstGeom prst="rect">
            <a:avLst/>
          </a:prstGeom>
        </p:spPr>
      </p:pic>
      <p:pic>
        <p:nvPicPr>
          <p:cNvPr id="133" name="图片 132" descr="jiaohu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6895" y="3117215"/>
            <a:ext cx="716280" cy="716280"/>
          </a:xfrm>
          <a:prstGeom prst="rect">
            <a:avLst/>
          </a:prstGeom>
        </p:spPr>
      </p:pic>
      <p:sp>
        <p:nvSpPr>
          <p:cNvPr id="134" name="TextBox 75"/>
          <p:cNvSpPr txBox="1"/>
          <p:nvPr/>
        </p:nvSpPr>
        <p:spPr>
          <a:xfrm>
            <a:off x="2946596" y="3815997"/>
            <a:ext cx="11182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SOA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服务对接</a:t>
            </a:r>
          </a:p>
        </p:txBody>
      </p:sp>
      <p:sp>
        <p:nvSpPr>
          <p:cNvPr id="135" name="圆角矩形 134"/>
          <p:cNvSpPr/>
          <p:nvPr/>
        </p:nvSpPr>
        <p:spPr>
          <a:xfrm>
            <a:off x="2644140" y="1759585"/>
            <a:ext cx="1621790" cy="896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t" anchorCtr="0"/>
          <a:lstStyle/>
          <a:p>
            <a:pPr algn="l"/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SOA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服务对接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平台数据同步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语音动作执行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4782820" y="1759585"/>
            <a:ext cx="1621790" cy="8966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t" anchorCtr="0"/>
          <a:lstStyle/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数据交互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语音数据发送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识别结果处理</a:t>
            </a:r>
          </a:p>
          <a:p>
            <a:pPr algn="l"/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9556115" y="415290"/>
            <a:ext cx="2152015" cy="1362710"/>
            <a:chOff x="7960" y="834"/>
            <a:chExt cx="3389" cy="2146"/>
          </a:xfrm>
        </p:grpSpPr>
        <p:pic>
          <p:nvPicPr>
            <p:cNvPr id="138" name="图形 92" descr="云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0" y="834"/>
              <a:ext cx="3389" cy="2146"/>
            </a:xfrm>
            <a:prstGeom prst="rect">
              <a:avLst/>
            </a:prstGeom>
          </p:spPr>
        </p:pic>
        <p:sp>
          <p:nvSpPr>
            <p:cNvPr id="139" name="文本框 138"/>
            <p:cNvSpPr txBox="1"/>
            <p:nvPr/>
          </p:nvSpPr>
          <p:spPr>
            <a:xfrm>
              <a:off x="8844" y="1915"/>
              <a:ext cx="148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2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3rd CP/SP</a:t>
              </a:r>
            </a:p>
          </p:txBody>
        </p:sp>
      </p:grpSp>
      <p:cxnSp>
        <p:nvCxnSpPr>
          <p:cNvPr id="140" name="肘形连接符 139"/>
          <p:cNvCxnSpPr>
            <a:stCxn id="139" idx="2"/>
            <a:endCxn id="108" idx="3"/>
          </p:cNvCxnSpPr>
          <p:nvPr/>
        </p:nvCxnSpPr>
        <p:spPr>
          <a:xfrm rot="5400000">
            <a:off x="9262110" y="1671320"/>
            <a:ext cx="1621790" cy="103378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/>
        </p:nvSpPr>
        <p:spPr>
          <a:xfrm>
            <a:off x="379095" y="289560"/>
            <a:ext cx="10515600" cy="58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rgbClr val="08538C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000" dirty="0"/>
              <a:t>场景服务</a:t>
            </a:r>
            <a:r>
              <a:rPr lang="en-US" altLang="zh-CN" sz="2000" dirty="0"/>
              <a:t>-</a:t>
            </a:r>
            <a:r>
              <a:rPr lang="zh-CN" altLang="en-US" sz="2000" dirty="0">
                <a:sym typeface="+mn-ea"/>
              </a:rPr>
              <a:t>语音交互</a:t>
            </a:r>
            <a:r>
              <a:rPr lang="en-US" altLang="zh-CN" sz="2000" dirty="0">
                <a:sym typeface="+mn-ea"/>
              </a:rPr>
              <a:t>-</a:t>
            </a:r>
            <a:r>
              <a:rPr lang="zh-CN" altLang="en-US" sz="2000" dirty="0">
                <a:sym typeface="+mn-ea"/>
              </a:rPr>
              <a:t>整体框架</a:t>
            </a:r>
          </a:p>
        </p:txBody>
      </p:sp>
      <p:sp>
        <p:nvSpPr>
          <p:cNvPr id="70" name="Rectangle 17"/>
          <p:cNvSpPr/>
          <p:nvPr/>
        </p:nvSpPr>
        <p:spPr>
          <a:xfrm>
            <a:off x="379095" y="4514215"/>
            <a:ext cx="5918200" cy="2806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3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SOA</a:t>
            </a:r>
            <a:r>
              <a:rPr lang="zh-CN" altLang="en-US" sz="133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服务平台</a:t>
            </a:r>
            <a:endParaRPr lang="en-US" sz="133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79095" y="5060950"/>
            <a:ext cx="1706245" cy="501650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场景引擎服务 </a:t>
            </a:r>
            <a:endParaRPr kumimoji="1" lang="en-US" altLang="zh-CN" sz="1065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SOA</a:t>
            </a:r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服务）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2481761" y="5060799"/>
            <a:ext cx="1006349" cy="50208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声纹识别服务</a:t>
            </a:r>
            <a:endParaRPr kumimoji="1" lang="en-US" altLang="zh-CN" sz="1065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SOA</a:t>
            </a:r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服务）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848281" y="5060799"/>
            <a:ext cx="1006349" cy="50208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账号服务</a:t>
            </a:r>
            <a:endParaRPr kumimoji="1" lang="en-US" altLang="zh-CN" sz="1065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SOA</a:t>
            </a:r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12995" y="5127625"/>
            <a:ext cx="37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...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79095" y="1695450"/>
            <a:ext cx="5913755" cy="2546985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l"/>
            <a:r>
              <a:rPr kumimoji="1" lang="zh-CN" altLang="en-US" sz="12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语音交互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88950" y="2113915"/>
            <a:ext cx="5712460" cy="28067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VPA &amp; HMI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708110" y="3633470"/>
            <a:ext cx="827405" cy="50165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ASR</a:t>
            </a:r>
          </a:p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Local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88315" y="3633470"/>
            <a:ext cx="828000" cy="50165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ECNR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927310" y="3633470"/>
            <a:ext cx="827405" cy="50165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NLU</a:t>
            </a:r>
          </a:p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Local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364440" y="3633470"/>
            <a:ext cx="827405" cy="50165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TTS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427220" y="2568575"/>
            <a:ext cx="1764665" cy="50165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场景管理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88315" y="2568575"/>
            <a:ext cx="1764665" cy="50165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对话管理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481965" y="3227705"/>
            <a:ext cx="3945255" cy="28067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语音引擎对接层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2453640" y="2568575"/>
            <a:ext cx="1764665" cy="50165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SOA</a:t>
            </a:r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平台对接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146510" y="3633470"/>
            <a:ext cx="827405" cy="50165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WuW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9819640" y="332740"/>
            <a:ext cx="2152015" cy="1362710"/>
            <a:chOff x="7960" y="834"/>
            <a:chExt cx="3389" cy="2146"/>
          </a:xfrm>
        </p:grpSpPr>
        <p:pic>
          <p:nvPicPr>
            <p:cNvPr id="82" name="图形 92" descr="云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0" y="834"/>
              <a:ext cx="3389" cy="2146"/>
            </a:xfrm>
            <a:prstGeom prst="rect">
              <a:avLst/>
            </a:prstGeom>
          </p:spPr>
        </p:pic>
        <p:sp>
          <p:nvSpPr>
            <p:cNvPr id="96" name="文本框 95"/>
            <p:cNvSpPr txBox="1"/>
            <p:nvPr/>
          </p:nvSpPr>
          <p:spPr>
            <a:xfrm>
              <a:off x="8551" y="1915"/>
              <a:ext cx="22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场景引擎服务中台</a:t>
              </a:r>
            </a:p>
          </p:txBody>
        </p:sp>
      </p:grpSp>
      <p:cxnSp>
        <p:nvCxnSpPr>
          <p:cNvPr id="111" name="肘形连接符 110"/>
          <p:cNvCxnSpPr>
            <a:endCxn id="9" idx="3"/>
          </p:cNvCxnSpPr>
          <p:nvPr/>
        </p:nvCxnSpPr>
        <p:spPr>
          <a:xfrm rot="5400000">
            <a:off x="6022975" y="1811655"/>
            <a:ext cx="1426845" cy="88773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96" idx="2"/>
            <a:endCxn id="70" idx="3"/>
          </p:cNvCxnSpPr>
          <p:nvPr/>
        </p:nvCxnSpPr>
        <p:spPr>
          <a:xfrm rot="5400000">
            <a:off x="6916738" y="675323"/>
            <a:ext cx="3359785" cy="4598670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9130030" y="1186180"/>
            <a:ext cx="8686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charset="0"/>
                <a:ea typeface="微软雅黑" charset="0"/>
              </a:rPr>
              <a:t>场景信息同步</a:t>
            </a:r>
          </a:p>
        </p:txBody>
      </p:sp>
      <p:sp>
        <p:nvSpPr>
          <p:cNvPr id="135" name="圆角矩形 134"/>
          <p:cNvSpPr/>
          <p:nvPr/>
        </p:nvSpPr>
        <p:spPr>
          <a:xfrm>
            <a:off x="6784975" y="2394585"/>
            <a:ext cx="2152015" cy="1674495"/>
          </a:xfrm>
          <a:prstGeom prst="roundRect">
            <a:avLst>
              <a:gd name="adj" fmla="val 965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t" anchorCtr="0"/>
          <a:lstStyle/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语音服务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语音识别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语义理解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会话模型管理和同步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场景信息同步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场景语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音服务的信息生成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 CP/SP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对接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个性化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907270" y="1833880"/>
            <a:ext cx="2145665" cy="1674495"/>
          </a:xfrm>
          <a:prstGeom prst="roundRect">
            <a:avLst>
              <a:gd name="adj" fmla="val 1023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t" anchorCtr="0"/>
          <a:lstStyle/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场景引擎服务</a:t>
            </a: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场景管理</a:t>
            </a:r>
          </a:p>
          <a:p>
            <a:pPr algn="l"/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（场景定义和场景编排）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能力管理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服务列表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安全策略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竞合策略</a:t>
            </a:r>
            <a:endParaRPr lang="en-US" altLang="zh-CN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297986" y="5066514"/>
            <a:ext cx="1006349" cy="50208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DMS</a:t>
            </a:r>
          </a:p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SOA</a:t>
            </a:r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服务）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2481761" y="5800574"/>
            <a:ext cx="1006349" cy="50208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OMS</a:t>
            </a:r>
          </a:p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SOA</a:t>
            </a:r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服务）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848281" y="5800574"/>
            <a:ext cx="1006349" cy="50208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Face ID</a:t>
            </a:r>
          </a:p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SOA</a:t>
            </a:r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服务）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5297986" y="5800574"/>
            <a:ext cx="1006349" cy="502081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定位服务</a:t>
            </a:r>
            <a:endParaRPr kumimoji="1" lang="en-US" altLang="zh-CN" sz="1065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SOA</a:t>
            </a:r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服务）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022350" y="5800725"/>
            <a:ext cx="1065530" cy="501650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情绪识别</a:t>
            </a:r>
          </a:p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（</a:t>
            </a:r>
            <a:r>
              <a:rPr kumimoji="1" lang="en-US" altLang="zh-CN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SOA</a:t>
            </a:r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服务）</a:t>
            </a:r>
            <a:endParaRPr kumimoji="1" lang="zh-CN" altLang="en-US" sz="1065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510405" y="3227705"/>
            <a:ext cx="1681480" cy="259715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065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车云结果竞合</a:t>
            </a:r>
          </a:p>
        </p:txBody>
      </p:sp>
      <p:sp>
        <p:nvSpPr>
          <p:cNvPr id="78" name="Freeform 11"/>
          <p:cNvSpPr/>
          <p:nvPr/>
        </p:nvSpPr>
        <p:spPr bwMode="auto">
          <a:xfrm>
            <a:off x="8221345" y="90170"/>
            <a:ext cx="1508760" cy="844550"/>
          </a:xfrm>
          <a:custGeom>
            <a:avLst/>
            <a:gdLst>
              <a:gd name="T0" fmla="*/ 3141 w 3153"/>
              <a:gd name="T1" fmla="*/ 921 h 1582"/>
              <a:gd name="T2" fmla="*/ 3104 w 3153"/>
              <a:gd name="T3" fmla="*/ 817 h 1582"/>
              <a:gd name="T4" fmla="*/ 3049 w 3153"/>
              <a:gd name="T5" fmla="*/ 725 h 1582"/>
              <a:gd name="T6" fmla="*/ 2974 w 3153"/>
              <a:gd name="T7" fmla="*/ 642 h 1582"/>
              <a:gd name="T8" fmla="*/ 2884 w 3153"/>
              <a:gd name="T9" fmla="*/ 576 h 1582"/>
              <a:gd name="T10" fmla="*/ 2780 w 3153"/>
              <a:gd name="T11" fmla="*/ 524 h 1582"/>
              <a:gd name="T12" fmla="*/ 2667 w 3153"/>
              <a:gd name="T13" fmla="*/ 494 h 1582"/>
              <a:gd name="T14" fmla="*/ 2544 w 3153"/>
              <a:gd name="T15" fmla="*/ 482 h 1582"/>
              <a:gd name="T16" fmla="*/ 2516 w 3153"/>
              <a:gd name="T17" fmla="*/ 482 h 1582"/>
              <a:gd name="T18" fmla="*/ 2490 w 3153"/>
              <a:gd name="T19" fmla="*/ 432 h 1582"/>
              <a:gd name="T20" fmla="*/ 2438 w 3153"/>
              <a:gd name="T21" fmla="*/ 335 h 1582"/>
              <a:gd name="T22" fmla="*/ 2372 w 3153"/>
              <a:gd name="T23" fmla="*/ 248 h 1582"/>
              <a:gd name="T24" fmla="*/ 2289 w 3153"/>
              <a:gd name="T25" fmla="*/ 172 h 1582"/>
              <a:gd name="T26" fmla="*/ 2197 w 3153"/>
              <a:gd name="T27" fmla="*/ 106 h 1582"/>
              <a:gd name="T28" fmla="*/ 2093 w 3153"/>
              <a:gd name="T29" fmla="*/ 57 h 1582"/>
              <a:gd name="T30" fmla="*/ 1979 w 3153"/>
              <a:gd name="T31" fmla="*/ 21 h 1582"/>
              <a:gd name="T32" fmla="*/ 1859 w 3153"/>
              <a:gd name="T33" fmla="*/ 5 h 1582"/>
              <a:gd name="T34" fmla="*/ 1724 w 3153"/>
              <a:gd name="T35" fmla="*/ 5 h 1582"/>
              <a:gd name="T36" fmla="*/ 1583 w 3153"/>
              <a:gd name="T37" fmla="*/ 31 h 1582"/>
              <a:gd name="T38" fmla="*/ 1453 w 3153"/>
              <a:gd name="T39" fmla="*/ 78 h 1582"/>
              <a:gd name="T40" fmla="*/ 1335 w 3153"/>
              <a:gd name="T41" fmla="*/ 149 h 1582"/>
              <a:gd name="T42" fmla="*/ 1235 w 3153"/>
              <a:gd name="T43" fmla="*/ 236 h 1582"/>
              <a:gd name="T44" fmla="*/ 1155 w 3153"/>
              <a:gd name="T45" fmla="*/ 338 h 1582"/>
              <a:gd name="T46" fmla="*/ 1091 w 3153"/>
              <a:gd name="T47" fmla="*/ 350 h 1582"/>
              <a:gd name="T48" fmla="*/ 997 w 3153"/>
              <a:gd name="T49" fmla="*/ 335 h 1582"/>
              <a:gd name="T50" fmla="*/ 888 w 3153"/>
              <a:gd name="T51" fmla="*/ 335 h 1582"/>
              <a:gd name="T52" fmla="*/ 777 w 3153"/>
              <a:gd name="T53" fmla="*/ 354 h 1582"/>
              <a:gd name="T54" fmla="*/ 676 w 3153"/>
              <a:gd name="T55" fmla="*/ 394 h 1582"/>
              <a:gd name="T56" fmla="*/ 584 w 3153"/>
              <a:gd name="T57" fmla="*/ 449 h 1582"/>
              <a:gd name="T58" fmla="*/ 503 w 3153"/>
              <a:gd name="T59" fmla="*/ 517 h 1582"/>
              <a:gd name="T60" fmla="*/ 442 w 3153"/>
              <a:gd name="T61" fmla="*/ 600 h 1582"/>
              <a:gd name="T62" fmla="*/ 395 w 3153"/>
              <a:gd name="T63" fmla="*/ 690 h 1582"/>
              <a:gd name="T64" fmla="*/ 369 w 3153"/>
              <a:gd name="T65" fmla="*/ 791 h 1582"/>
              <a:gd name="T66" fmla="*/ 326 w 3153"/>
              <a:gd name="T67" fmla="*/ 848 h 1582"/>
              <a:gd name="T68" fmla="*/ 255 w 3153"/>
              <a:gd name="T69" fmla="*/ 867 h 1582"/>
              <a:gd name="T70" fmla="*/ 189 w 3153"/>
              <a:gd name="T71" fmla="*/ 900 h 1582"/>
              <a:gd name="T72" fmla="*/ 130 w 3153"/>
              <a:gd name="T73" fmla="*/ 940 h 1582"/>
              <a:gd name="T74" fmla="*/ 83 w 3153"/>
              <a:gd name="T75" fmla="*/ 990 h 1582"/>
              <a:gd name="T76" fmla="*/ 43 w 3153"/>
              <a:gd name="T77" fmla="*/ 1046 h 1582"/>
              <a:gd name="T78" fmla="*/ 17 w 3153"/>
              <a:gd name="T79" fmla="*/ 1108 h 1582"/>
              <a:gd name="T80" fmla="*/ 3 w 3153"/>
              <a:gd name="T81" fmla="*/ 1176 h 1582"/>
              <a:gd name="T82" fmla="*/ 3 w 3153"/>
              <a:gd name="T83" fmla="*/ 1247 h 1582"/>
              <a:gd name="T84" fmla="*/ 17 w 3153"/>
              <a:gd name="T85" fmla="*/ 1316 h 1582"/>
              <a:gd name="T86" fmla="*/ 45 w 3153"/>
              <a:gd name="T87" fmla="*/ 1379 h 1582"/>
              <a:gd name="T88" fmla="*/ 85 w 3153"/>
              <a:gd name="T89" fmla="*/ 1436 h 1582"/>
              <a:gd name="T90" fmla="*/ 137 w 3153"/>
              <a:gd name="T91" fmla="*/ 1486 h 1582"/>
              <a:gd name="T92" fmla="*/ 196 w 3153"/>
              <a:gd name="T93" fmla="*/ 1528 h 1582"/>
              <a:gd name="T94" fmla="*/ 265 w 3153"/>
              <a:gd name="T95" fmla="*/ 1556 h 1582"/>
              <a:gd name="T96" fmla="*/ 338 w 3153"/>
              <a:gd name="T97" fmla="*/ 1575 h 1582"/>
              <a:gd name="T98" fmla="*/ 2582 w 3153"/>
              <a:gd name="T99" fmla="*/ 1582 h 1582"/>
              <a:gd name="T100" fmla="*/ 2669 w 3153"/>
              <a:gd name="T101" fmla="*/ 1571 h 1582"/>
              <a:gd name="T102" fmla="*/ 2780 w 3153"/>
              <a:gd name="T103" fmla="*/ 1538 h 1582"/>
              <a:gd name="T104" fmla="*/ 2879 w 3153"/>
              <a:gd name="T105" fmla="*/ 1490 h 1582"/>
              <a:gd name="T106" fmla="*/ 2967 w 3153"/>
              <a:gd name="T107" fmla="*/ 1427 h 1582"/>
              <a:gd name="T108" fmla="*/ 3040 w 3153"/>
              <a:gd name="T109" fmla="*/ 1349 h 1582"/>
              <a:gd name="T110" fmla="*/ 3097 w 3153"/>
              <a:gd name="T111" fmla="*/ 1261 h 1582"/>
              <a:gd name="T112" fmla="*/ 3134 w 3153"/>
              <a:gd name="T113" fmla="*/ 1164 h 1582"/>
              <a:gd name="T114" fmla="*/ 3151 w 3153"/>
              <a:gd name="T115" fmla="*/ 1058 h 1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153" h="1582">
                <a:moveTo>
                  <a:pt x="3151" y="1004"/>
                </a:moveTo>
                <a:lnTo>
                  <a:pt x="3149" y="975"/>
                </a:lnTo>
                <a:lnTo>
                  <a:pt x="3146" y="947"/>
                </a:lnTo>
                <a:lnTo>
                  <a:pt x="3141" y="921"/>
                </a:lnTo>
                <a:lnTo>
                  <a:pt x="3134" y="895"/>
                </a:lnTo>
                <a:lnTo>
                  <a:pt x="3125" y="869"/>
                </a:lnTo>
                <a:lnTo>
                  <a:pt x="3116" y="843"/>
                </a:lnTo>
                <a:lnTo>
                  <a:pt x="3104" y="817"/>
                </a:lnTo>
                <a:lnTo>
                  <a:pt x="3092" y="794"/>
                </a:lnTo>
                <a:lnTo>
                  <a:pt x="3080" y="770"/>
                </a:lnTo>
                <a:lnTo>
                  <a:pt x="3064" y="746"/>
                </a:lnTo>
                <a:lnTo>
                  <a:pt x="3049" y="725"/>
                </a:lnTo>
                <a:lnTo>
                  <a:pt x="3030" y="704"/>
                </a:lnTo>
                <a:lnTo>
                  <a:pt x="3014" y="683"/>
                </a:lnTo>
                <a:lnTo>
                  <a:pt x="2995" y="661"/>
                </a:lnTo>
                <a:lnTo>
                  <a:pt x="2974" y="642"/>
                </a:lnTo>
                <a:lnTo>
                  <a:pt x="2953" y="626"/>
                </a:lnTo>
                <a:lnTo>
                  <a:pt x="2931" y="607"/>
                </a:lnTo>
                <a:lnTo>
                  <a:pt x="2908" y="590"/>
                </a:lnTo>
                <a:lnTo>
                  <a:pt x="2884" y="576"/>
                </a:lnTo>
                <a:lnTo>
                  <a:pt x="2858" y="562"/>
                </a:lnTo>
                <a:lnTo>
                  <a:pt x="2834" y="548"/>
                </a:lnTo>
                <a:lnTo>
                  <a:pt x="2808" y="536"/>
                </a:lnTo>
                <a:lnTo>
                  <a:pt x="2780" y="524"/>
                </a:lnTo>
                <a:lnTo>
                  <a:pt x="2752" y="515"/>
                </a:lnTo>
                <a:lnTo>
                  <a:pt x="2726" y="505"/>
                </a:lnTo>
                <a:lnTo>
                  <a:pt x="2695" y="498"/>
                </a:lnTo>
                <a:lnTo>
                  <a:pt x="2667" y="494"/>
                </a:lnTo>
                <a:lnTo>
                  <a:pt x="2636" y="489"/>
                </a:lnTo>
                <a:lnTo>
                  <a:pt x="2605" y="484"/>
                </a:lnTo>
                <a:lnTo>
                  <a:pt x="2575" y="482"/>
                </a:lnTo>
                <a:lnTo>
                  <a:pt x="2544" y="482"/>
                </a:lnTo>
                <a:lnTo>
                  <a:pt x="2530" y="482"/>
                </a:lnTo>
                <a:lnTo>
                  <a:pt x="2525" y="482"/>
                </a:lnTo>
                <a:lnTo>
                  <a:pt x="2520" y="482"/>
                </a:lnTo>
                <a:lnTo>
                  <a:pt x="2516" y="482"/>
                </a:lnTo>
                <a:lnTo>
                  <a:pt x="2511" y="482"/>
                </a:lnTo>
                <a:lnTo>
                  <a:pt x="2509" y="482"/>
                </a:lnTo>
                <a:lnTo>
                  <a:pt x="2499" y="458"/>
                </a:lnTo>
                <a:lnTo>
                  <a:pt x="2490" y="432"/>
                </a:lnTo>
                <a:lnTo>
                  <a:pt x="2478" y="406"/>
                </a:lnTo>
                <a:lnTo>
                  <a:pt x="2466" y="383"/>
                </a:lnTo>
                <a:lnTo>
                  <a:pt x="2452" y="359"/>
                </a:lnTo>
                <a:lnTo>
                  <a:pt x="2438" y="335"/>
                </a:lnTo>
                <a:lnTo>
                  <a:pt x="2421" y="312"/>
                </a:lnTo>
                <a:lnTo>
                  <a:pt x="2407" y="291"/>
                </a:lnTo>
                <a:lnTo>
                  <a:pt x="2388" y="269"/>
                </a:lnTo>
                <a:lnTo>
                  <a:pt x="2372" y="248"/>
                </a:lnTo>
                <a:lnTo>
                  <a:pt x="2353" y="229"/>
                </a:lnTo>
                <a:lnTo>
                  <a:pt x="2331" y="208"/>
                </a:lnTo>
                <a:lnTo>
                  <a:pt x="2312" y="189"/>
                </a:lnTo>
                <a:lnTo>
                  <a:pt x="2289" y="172"/>
                </a:lnTo>
                <a:lnTo>
                  <a:pt x="2268" y="154"/>
                </a:lnTo>
                <a:lnTo>
                  <a:pt x="2246" y="137"/>
                </a:lnTo>
                <a:lnTo>
                  <a:pt x="2220" y="123"/>
                </a:lnTo>
                <a:lnTo>
                  <a:pt x="2197" y="106"/>
                </a:lnTo>
                <a:lnTo>
                  <a:pt x="2171" y="92"/>
                </a:lnTo>
                <a:lnTo>
                  <a:pt x="2147" y="80"/>
                </a:lnTo>
                <a:lnTo>
                  <a:pt x="2121" y="69"/>
                </a:lnTo>
                <a:lnTo>
                  <a:pt x="2093" y="57"/>
                </a:lnTo>
                <a:lnTo>
                  <a:pt x="2067" y="47"/>
                </a:lnTo>
                <a:lnTo>
                  <a:pt x="2039" y="38"/>
                </a:lnTo>
                <a:lnTo>
                  <a:pt x="2010" y="28"/>
                </a:lnTo>
                <a:lnTo>
                  <a:pt x="1979" y="21"/>
                </a:lnTo>
                <a:lnTo>
                  <a:pt x="1951" y="17"/>
                </a:lnTo>
                <a:lnTo>
                  <a:pt x="1920" y="10"/>
                </a:lnTo>
                <a:lnTo>
                  <a:pt x="1890" y="7"/>
                </a:lnTo>
                <a:lnTo>
                  <a:pt x="1859" y="5"/>
                </a:lnTo>
                <a:lnTo>
                  <a:pt x="1828" y="2"/>
                </a:lnTo>
                <a:lnTo>
                  <a:pt x="1798" y="0"/>
                </a:lnTo>
                <a:lnTo>
                  <a:pt x="1760" y="2"/>
                </a:lnTo>
                <a:lnTo>
                  <a:pt x="1724" y="5"/>
                </a:lnTo>
                <a:lnTo>
                  <a:pt x="1687" y="10"/>
                </a:lnTo>
                <a:lnTo>
                  <a:pt x="1651" y="14"/>
                </a:lnTo>
                <a:lnTo>
                  <a:pt x="1618" y="21"/>
                </a:lnTo>
                <a:lnTo>
                  <a:pt x="1583" y="31"/>
                </a:lnTo>
                <a:lnTo>
                  <a:pt x="1550" y="40"/>
                </a:lnTo>
                <a:lnTo>
                  <a:pt x="1517" y="52"/>
                </a:lnTo>
                <a:lnTo>
                  <a:pt x="1483" y="64"/>
                </a:lnTo>
                <a:lnTo>
                  <a:pt x="1453" y="78"/>
                </a:lnTo>
                <a:lnTo>
                  <a:pt x="1422" y="95"/>
                </a:lnTo>
                <a:lnTo>
                  <a:pt x="1391" y="111"/>
                </a:lnTo>
                <a:lnTo>
                  <a:pt x="1363" y="130"/>
                </a:lnTo>
                <a:lnTo>
                  <a:pt x="1335" y="149"/>
                </a:lnTo>
                <a:lnTo>
                  <a:pt x="1309" y="168"/>
                </a:lnTo>
                <a:lnTo>
                  <a:pt x="1283" y="189"/>
                </a:lnTo>
                <a:lnTo>
                  <a:pt x="1259" y="213"/>
                </a:lnTo>
                <a:lnTo>
                  <a:pt x="1235" y="236"/>
                </a:lnTo>
                <a:lnTo>
                  <a:pt x="1214" y="260"/>
                </a:lnTo>
                <a:lnTo>
                  <a:pt x="1193" y="286"/>
                </a:lnTo>
                <a:lnTo>
                  <a:pt x="1174" y="312"/>
                </a:lnTo>
                <a:lnTo>
                  <a:pt x="1155" y="338"/>
                </a:lnTo>
                <a:lnTo>
                  <a:pt x="1141" y="364"/>
                </a:lnTo>
                <a:lnTo>
                  <a:pt x="1136" y="361"/>
                </a:lnTo>
                <a:lnTo>
                  <a:pt x="1115" y="354"/>
                </a:lnTo>
                <a:lnTo>
                  <a:pt x="1091" y="350"/>
                </a:lnTo>
                <a:lnTo>
                  <a:pt x="1068" y="345"/>
                </a:lnTo>
                <a:lnTo>
                  <a:pt x="1044" y="340"/>
                </a:lnTo>
                <a:lnTo>
                  <a:pt x="1021" y="338"/>
                </a:lnTo>
                <a:lnTo>
                  <a:pt x="997" y="335"/>
                </a:lnTo>
                <a:lnTo>
                  <a:pt x="973" y="333"/>
                </a:lnTo>
                <a:lnTo>
                  <a:pt x="947" y="333"/>
                </a:lnTo>
                <a:lnTo>
                  <a:pt x="919" y="333"/>
                </a:lnTo>
                <a:lnTo>
                  <a:pt x="888" y="335"/>
                </a:lnTo>
                <a:lnTo>
                  <a:pt x="860" y="338"/>
                </a:lnTo>
                <a:lnTo>
                  <a:pt x="832" y="343"/>
                </a:lnTo>
                <a:lnTo>
                  <a:pt x="806" y="350"/>
                </a:lnTo>
                <a:lnTo>
                  <a:pt x="777" y="354"/>
                </a:lnTo>
                <a:lnTo>
                  <a:pt x="751" y="364"/>
                </a:lnTo>
                <a:lnTo>
                  <a:pt x="725" y="373"/>
                </a:lnTo>
                <a:lnTo>
                  <a:pt x="699" y="383"/>
                </a:lnTo>
                <a:lnTo>
                  <a:pt x="676" y="394"/>
                </a:lnTo>
                <a:lnTo>
                  <a:pt x="650" y="406"/>
                </a:lnTo>
                <a:lnTo>
                  <a:pt x="628" y="420"/>
                </a:lnTo>
                <a:lnTo>
                  <a:pt x="605" y="435"/>
                </a:lnTo>
                <a:lnTo>
                  <a:pt x="584" y="449"/>
                </a:lnTo>
                <a:lnTo>
                  <a:pt x="562" y="465"/>
                </a:lnTo>
                <a:lnTo>
                  <a:pt x="541" y="482"/>
                </a:lnTo>
                <a:lnTo>
                  <a:pt x="522" y="498"/>
                </a:lnTo>
                <a:lnTo>
                  <a:pt x="503" y="517"/>
                </a:lnTo>
                <a:lnTo>
                  <a:pt x="487" y="536"/>
                </a:lnTo>
                <a:lnTo>
                  <a:pt x="470" y="557"/>
                </a:lnTo>
                <a:lnTo>
                  <a:pt x="456" y="579"/>
                </a:lnTo>
                <a:lnTo>
                  <a:pt x="442" y="600"/>
                </a:lnTo>
                <a:lnTo>
                  <a:pt x="428" y="621"/>
                </a:lnTo>
                <a:lnTo>
                  <a:pt x="416" y="645"/>
                </a:lnTo>
                <a:lnTo>
                  <a:pt x="404" y="666"/>
                </a:lnTo>
                <a:lnTo>
                  <a:pt x="395" y="690"/>
                </a:lnTo>
                <a:lnTo>
                  <a:pt x="388" y="716"/>
                </a:lnTo>
                <a:lnTo>
                  <a:pt x="381" y="739"/>
                </a:lnTo>
                <a:lnTo>
                  <a:pt x="373" y="765"/>
                </a:lnTo>
                <a:lnTo>
                  <a:pt x="369" y="791"/>
                </a:lnTo>
                <a:lnTo>
                  <a:pt x="366" y="817"/>
                </a:lnTo>
                <a:lnTo>
                  <a:pt x="364" y="843"/>
                </a:lnTo>
                <a:lnTo>
                  <a:pt x="345" y="846"/>
                </a:lnTo>
                <a:lnTo>
                  <a:pt x="326" y="848"/>
                </a:lnTo>
                <a:lnTo>
                  <a:pt x="307" y="853"/>
                </a:lnTo>
                <a:lnTo>
                  <a:pt x="291" y="857"/>
                </a:lnTo>
                <a:lnTo>
                  <a:pt x="272" y="862"/>
                </a:lnTo>
                <a:lnTo>
                  <a:pt x="255" y="867"/>
                </a:lnTo>
                <a:lnTo>
                  <a:pt x="239" y="874"/>
                </a:lnTo>
                <a:lnTo>
                  <a:pt x="222" y="881"/>
                </a:lnTo>
                <a:lnTo>
                  <a:pt x="206" y="890"/>
                </a:lnTo>
                <a:lnTo>
                  <a:pt x="189" y="900"/>
                </a:lnTo>
                <a:lnTo>
                  <a:pt x="175" y="907"/>
                </a:lnTo>
                <a:lnTo>
                  <a:pt x="158" y="919"/>
                </a:lnTo>
                <a:lnTo>
                  <a:pt x="144" y="928"/>
                </a:lnTo>
                <a:lnTo>
                  <a:pt x="130" y="940"/>
                </a:lnTo>
                <a:lnTo>
                  <a:pt x="118" y="952"/>
                </a:lnTo>
                <a:lnTo>
                  <a:pt x="107" y="964"/>
                </a:lnTo>
                <a:lnTo>
                  <a:pt x="92" y="975"/>
                </a:lnTo>
                <a:lnTo>
                  <a:pt x="83" y="990"/>
                </a:lnTo>
                <a:lnTo>
                  <a:pt x="71" y="1001"/>
                </a:lnTo>
                <a:lnTo>
                  <a:pt x="62" y="1016"/>
                </a:lnTo>
                <a:lnTo>
                  <a:pt x="52" y="1030"/>
                </a:lnTo>
                <a:lnTo>
                  <a:pt x="43" y="1046"/>
                </a:lnTo>
                <a:lnTo>
                  <a:pt x="36" y="1060"/>
                </a:lnTo>
                <a:lnTo>
                  <a:pt x="29" y="1077"/>
                </a:lnTo>
                <a:lnTo>
                  <a:pt x="22" y="1091"/>
                </a:lnTo>
                <a:lnTo>
                  <a:pt x="17" y="1108"/>
                </a:lnTo>
                <a:lnTo>
                  <a:pt x="12" y="1124"/>
                </a:lnTo>
                <a:lnTo>
                  <a:pt x="7" y="1141"/>
                </a:lnTo>
                <a:lnTo>
                  <a:pt x="5" y="1157"/>
                </a:lnTo>
                <a:lnTo>
                  <a:pt x="3" y="1176"/>
                </a:lnTo>
                <a:lnTo>
                  <a:pt x="0" y="1193"/>
                </a:lnTo>
                <a:lnTo>
                  <a:pt x="0" y="1212"/>
                </a:lnTo>
                <a:lnTo>
                  <a:pt x="0" y="1228"/>
                </a:lnTo>
                <a:lnTo>
                  <a:pt x="3" y="1247"/>
                </a:lnTo>
                <a:lnTo>
                  <a:pt x="5" y="1264"/>
                </a:lnTo>
                <a:lnTo>
                  <a:pt x="7" y="1282"/>
                </a:lnTo>
                <a:lnTo>
                  <a:pt x="12" y="1299"/>
                </a:lnTo>
                <a:lnTo>
                  <a:pt x="17" y="1316"/>
                </a:lnTo>
                <a:lnTo>
                  <a:pt x="22" y="1332"/>
                </a:lnTo>
                <a:lnTo>
                  <a:pt x="29" y="1349"/>
                </a:lnTo>
                <a:lnTo>
                  <a:pt x="36" y="1365"/>
                </a:lnTo>
                <a:lnTo>
                  <a:pt x="45" y="1379"/>
                </a:lnTo>
                <a:lnTo>
                  <a:pt x="55" y="1396"/>
                </a:lnTo>
                <a:lnTo>
                  <a:pt x="64" y="1410"/>
                </a:lnTo>
                <a:lnTo>
                  <a:pt x="73" y="1424"/>
                </a:lnTo>
                <a:lnTo>
                  <a:pt x="85" y="1436"/>
                </a:lnTo>
                <a:lnTo>
                  <a:pt x="97" y="1450"/>
                </a:lnTo>
                <a:lnTo>
                  <a:pt x="109" y="1462"/>
                </a:lnTo>
                <a:lnTo>
                  <a:pt x="123" y="1476"/>
                </a:lnTo>
                <a:lnTo>
                  <a:pt x="137" y="1486"/>
                </a:lnTo>
                <a:lnTo>
                  <a:pt x="151" y="1497"/>
                </a:lnTo>
                <a:lnTo>
                  <a:pt x="166" y="1507"/>
                </a:lnTo>
                <a:lnTo>
                  <a:pt x="180" y="1519"/>
                </a:lnTo>
                <a:lnTo>
                  <a:pt x="196" y="1528"/>
                </a:lnTo>
                <a:lnTo>
                  <a:pt x="213" y="1535"/>
                </a:lnTo>
                <a:lnTo>
                  <a:pt x="229" y="1545"/>
                </a:lnTo>
                <a:lnTo>
                  <a:pt x="246" y="1552"/>
                </a:lnTo>
                <a:lnTo>
                  <a:pt x="265" y="1556"/>
                </a:lnTo>
                <a:lnTo>
                  <a:pt x="281" y="1563"/>
                </a:lnTo>
                <a:lnTo>
                  <a:pt x="300" y="1568"/>
                </a:lnTo>
                <a:lnTo>
                  <a:pt x="319" y="1573"/>
                </a:lnTo>
                <a:lnTo>
                  <a:pt x="338" y="1575"/>
                </a:lnTo>
                <a:lnTo>
                  <a:pt x="357" y="1578"/>
                </a:lnTo>
                <a:lnTo>
                  <a:pt x="378" y="1580"/>
                </a:lnTo>
                <a:lnTo>
                  <a:pt x="378" y="1582"/>
                </a:lnTo>
                <a:lnTo>
                  <a:pt x="2582" y="1582"/>
                </a:lnTo>
                <a:lnTo>
                  <a:pt x="2582" y="1580"/>
                </a:lnTo>
                <a:lnTo>
                  <a:pt x="2612" y="1578"/>
                </a:lnTo>
                <a:lnTo>
                  <a:pt x="2641" y="1575"/>
                </a:lnTo>
                <a:lnTo>
                  <a:pt x="2669" y="1571"/>
                </a:lnTo>
                <a:lnTo>
                  <a:pt x="2697" y="1563"/>
                </a:lnTo>
                <a:lnTo>
                  <a:pt x="2726" y="1556"/>
                </a:lnTo>
                <a:lnTo>
                  <a:pt x="2752" y="1547"/>
                </a:lnTo>
                <a:lnTo>
                  <a:pt x="2780" y="1538"/>
                </a:lnTo>
                <a:lnTo>
                  <a:pt x="2806" y="1528"/>
                </a:lnTo>
                <a:lnTo>
                  <a:pt x="2830" y="1516"/>
                </a:lnTo>
                <a:lnTo>
                  <a:pt x="2856" y="1504"/>
                </a:lnTo>
                <a:lnTo>
                  <a:pt x="2879" y="1490"/>
                </a:lnTo>
                <a:lnTo>
                  <a:pt x="2903" y="1476"/>
                </a:lnTo>
                <a:lnTo>
                  <a:pt x="2924" y="1460"/>
                </a:lnTo>
                <a:lnTo>
                  <a:pt x="2945" y="1443"/>
                </a:lnTo>
                <a:lnTo>
                  <a:pt x="2967" y="1427"/>
                </a:lnTo>
                <a:lnTo>
                  <a:pt x="2986" y="1408"/>
                </a:lnTo>
                <a:lnTo>
                  <a:pt x="3005" y="1389"/>
                </a:lnTo>
                <a:lnTo>
                  <a:pt x="3023" y="1370"/>
                </a:lnTo>
                <a:lnTo>
                  <a:pt x="3040" y="1349"/>
                </a:lnTo>
                <a:lnTo>
                  <a:pt x="3056" y="1327"/>
                </a:lnTo>
                <a:lnTo>
                  <a:pt x="3071" y="1306"/>
                </a:lnTo>
                <a:lnTo>
                  <a:pt x="3085" y="1285"/>
                </a:lnTo>
                <a:lnTo>
                  <a:pt x="3097" y="1261"/>
                </a:lnTo>
                <a:lnTo>
                  <a:pt x="3108" y="1238"/>
                </a:lnTo>
                <a:lnTo>
                  <a:pt x="3118" y="1214"/>
                </a:lnTo>
                <a:lnTo>
                  <a:pt x="3127" y="1188"/>
                </a:lnTo>
                <a:lnTo>
                  <a:pt x="3134" y="1164"/>
                </a:lnTo>
                <a:lnTo>
                  <a:pt x="3141" y="1138"/>
                </a:lnTo>
                <a:lnTo>
                  <a:pt x="3146" y="1112"/>
                </a:lnTo>
                <a:lnTo>
                  <a:pt x="3151" y="1086"/>
                </a:lnTo>
                <a:lnTo>
                  <a:pt x="3151" y="1058"/>
                </a:lnTo>
                <a:lnTo>
                  <a:pt x="3153" y="1032"/>
                </a:lnTo>
                <a:lnTo>
                  <a:pt x="3151" y="1004"/>
                </a:lnTo>
                <a:close/>
              </a:path>
            </a:pathLst>
          </a:custGeom>
          <a:noFill/>
          <a:ln w="28575" algn="ctr">
            <a:solidFill>
              <a:schemeClr val="accent4">
                <a:lumMod val="60000"/>
                <a:lumOff val="4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lIns="102380" tIns="51192" rIns="102380" bIns="51192" anchor="t">
            <a:noAutofit/>
          </a:bodyPr>
          <a:lstStyle/>
          <a:p>
            <a:pPr algn="ctr" defTabSz="1365250" eaLnBrk="0"/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  <a:p>
            <a:pPr algn="ctr" defTabSz="1365250" eaLnBrk="0"/>
            <a:r>
              <a:rPr lang="en-US" altLang="zh-CN" sz="1100" b="1" kern="0" dirty="0"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rPr>
              <a:t>3</a:t>
            </a:r>
            <a:r>
              <a:rPr lang="en-US" altLang="zh-CN" sz="1100" b="1" kern="0" baseline="30000" dirty="0"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rPr>
              <a:t>rd</a:t>
            </a:r>
            <a:r>
              <a:rPr lang="zh-CN" altLang="en-US" sz="1100" b="1" kern="0" dirty="0"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rPr>
              <a:t> </a:t>
            </a:r>
            <a:r>
              <a:rPr lang="en-US" altLang="zh-CN" sz="1100" b="1" kern="0" dirty="0"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rPr>
              <a:t>Content</a:t>
            </a:r>
            <a:r>
              <a:rPr lang="zh-CN" altLang="en-US" sz="1100" b="1" kern="0" dirty="0"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rPr>
              <a:t> </a:t>
            </a:r>
            <a:endParaRPr lang="en-US" altLang="zh-CN" sz="1100" b="1" kern="0" dirty="0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  <a:p>
            <a:pPr algn="ctr" defTabSz="1365250" eaLnBrk="0"/>
            <a:r>
              <a:rPr lang="en-US" altLang="zh-CN" sz="1100" b="1" kern="0" dirty="0"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rPr>
              <a:t>Provider</a:t>
            </a:r>
          </a:p>
        </p:txBody>
      </p:sp>
      <p:sp>
        <p:nvSpPr>
          <p:cNvPr id="95" name="Freeform 11"/>
          <p:cNvSpPr/>
          <p:nvPr/>
        </p:nvSpPr>
        <p:spPr bwMode="auto">
          <a:xfrm>
            <a:off x="4056380" y="556895"/>
            <a:ext cx="3945255" cy="984885"/>
          </a:xfrm>
          <a:custGeom>
            <a:avLst/>
            <a:gdLst>
              <a:gd name="T0" fmla="*/ 3141 w 3153"/>
              <a:gd name="T1" fmla="*/ 921 h 1582"/>
              <a:gd name="T2" fmla="*/ 3104 w 3153"/>
              <a:gd name="T3" fmla="*/ 817 h 1582"/>
              <a:gd name="T4" fmla="*/ 3049 w 3153"/>
              <a:gd name="T5" fmla="*/ 725 h 1582"/>
              <a:gd name="T6" fmla="*/ 2974 w 3153"/>
              <a:gd name="T7" fmla="*/ 642 h 1582"/>
              <a:gd name="T8" fmla="*/ 2884 w 3153"/>
              <a:gd name="T9" fmla="*/ 576 h 1582"/>
              <a:gd name="T10" fmla="*/ 2780 w 3153"/>
              <a:gd name="T11" fmla="*/ 524 h 1582"/>
              <a:gd name="T12" fmla="*/ 2667 w 3153"/>
              <a:gd name="T13" fmla="*/ 494 h 1582"/>
              <a:gd name="T14" fmla="*/ 2544 w 3153"/>
              <a:gd name="T15" fmla="*/ 482 h 1582"/>
              <a:gd name="T16" fmla="*/ 2516 w 3153"/>
              <a:gd name="T17" fmla="*/ 482 h 1582"/>
              <a:gd name="T18" fmla="*/ 2490 w 3153"/>
              <a:gd name="T19" fmla="*/ 432 h 1582"/>
              <a:gd name="T20" fmla="*/ 2438 w 3153"/>
              <a:gd name="T21" fmla="*/ 335 h 1582"/>
              <a:gd name="T22" fmla="*/ 2372 w 3153"/>
              <a:gd name="T23" fmla="*/ 248 h 1582"/>
              <a:gd name="T24" fmla="*/ 2289 w 3153"/>
              <a:gd name="T25" fmla="*/ 172 h 1582"/>
              <a:gd name="T26" fmla="*/ 2197 w 3153"/>
              <a:gd name="T27" fmla="*/ 106 h 1582"/>
              <a:gd name="T28" fmla="*/ 2093 w 3153"/>
              <a:gd name="T29" fmla="*/ 57 h 1582"/>
              <a:gd name="T30" fmla="*/ 1979 w 3153"/>
              <a:gd name="T31" fmla="*/ 21 h 1582"/>
              <a:gd name="T32" fmla="*/ 1859 w 3153"/>
              <a:gd name="T33" fmla="*/ 5 h 1582"/>
              <a:gd name="T34" fmla="*/ 1724 w 3153"/>
              <a:gd name="T35" fmla="*/ 5 h 1582"/>
              <a:gd name="T36" fmla="*/ 1583 w 3153"/>
              <a:gd name="T37" fmla="*/ 31 h 1582"/>
              <a:gd name="T38" fmla="*/ 1453 w 3153"/>
              <a:gd name="T39" fmla="*/ 78 h 1582"/>
              <a:gd name="T40" fmla="*/ 1335 w 3153"/>
              <a:gd name="T41" fmla="*/ 149 h 1582"/>
              <a:gd name="T42" fmla="*/ 1235 w 3153"/>
              <a:gd name="T43" fmla="*/ 236 h 1582"/>
              <a:gd name="T44" fmla="*/ 1155 w 3153"/>
              <a:gd name="T45" fmla="*/ 338 h 1582"/>
              <a:gd name="T46" fmla="*/ 1091 w 3153"/>
              <a:gd name="T47" fmla="*/ 350 h 1582"/>
              <a:gd name="T48" fmla="*/ 997 w 3153"/>
              <a:gd name="T49" fmla="*/ 335 h 1582"/>
              <a:gd name="T50" fmla="*/ 888 w 3153"/>
              <a:gd name="T51" fmla="*/ 335 h 1582"/>
              <a:gd name="T52" fmla="*/ 777 w 3153"/>
              <a:gd name="T53" fmla="*/ 354 h 1582"/>
              <a:gd name="T54" fmla="*/ 676 w 3153"/>
              <a:gd name="T55" fmla="*/ 394 h 1582"/>
              <a:gd name="T56" fmla="*/ 584 w 3153"/>
              <a:gd name="T57" fmla="*/ 449 h 1582"/>
              <a:gd name="T58" fmla="*/ 503 w 3153"/>
              <a:gd name="T59" fmla="*/ 517 h 1582"/>
              <a:gd name="T60" fmla="*/ 442 w 3153"/>
              <a:gd name="T61" fmla="*/ 600 h 1582"/>
              <a:gd name="T62" fmla="*/ 395 w 3153"/>
              <a:gd name="T63" fmla="*/ 690 h 1582"/>
              <a:gd name="T64" fmla="*/ 369 w 3153"/>
              <a:gd name="T65" fmla="*/ 791 h 1582"/>
              <a:gd name="T66" fmla="*/ 326 w 3153"/>
              <a:gd name="T67" fmla="*/ 848 h 1582"/>
              <a:gd name="T68" fmla="*/ 255 w 3153"/>
              <a:gd name="T69" fmla="*/ 867 h 1582"/>
              <a:gd name="T70" fmla="*/ 189 w 3153"/>
              <a:gd name="T71" fmla="*/ 900 h 1582"/>
              <a:gd name="T72" fmla="*/ 130 w 3153"/>
              <a:gd name="T73" fmla="*/ 940 h 1582"/>
              <a:gd name="T74" fmla="*/ 83 w 3153"/>
              <a:gd name="T75" fmla="*/ 990 h 1582"/>
              <a:gd name="T76" fmla="*/ 43 w 3153"/>
              <a:gd name="T77" fmla="*/ 1046 h 1582"/>
              <a:gd name="T78" fmla="*/ 17 w 3153"/>
              <a:gd name="T79" fmla="*/ 1108 h 1582"/>
              <a:gd name="T80" fmla="*/ 3 w 3153"/>
              <a:gd name="T81" fmla="*/ 1176 h 1582"/>
              <a:gd name="T82" fmla="*/ 3 w 3153"/>
              <a:gd name="T83" fmla="*/ 1247 h 1582"/>
              <a:gd name="T84" fmla="*/ 17 w 3153"/>
              <a:gd name="T85" fmla="*/ 1316 h 1582"/>
              <a:gd name="T86" fmla="*/ 45 w 3153"/>
              <a:gd name="T87" fmla="*/ 1379 h 1582"/>
              <a:gd name="T88" fmla="*/ 85 w 3153"/>
              <a:gd name="T89" fmla="*/ 1436 h 1582"/>
              <a:gd name="T90" fmla="*/ 137 w 3153"/>
              <a:gd name="T91" fmla="*/ 1486 h 1582"/>
              <a:gd name="T92" fmla="*/ 196 w 3153"/>
              <a:gd name="T93" fmla="*/ 1528 h 1582"/>
              <a:gd name="T94" fmla="*/ 265 w 3153"/>
              <a:gd name="T95" fmla="*/ 1556 h 1582"/>
              <a:gd name="T96" fmla="*/ 338 w 3153"/>
              <a:gd name="T97" fmla="*/ 1575 h 1582"/>
              <a:gd name="T98" fmla="*/ 2582 w 3153"/>
              <a:gd name="T99" fmla="*/ 1582 h 1582"/>
              <a:gd name="T100" fmla="*/ 2669 w 3153"/>
              <a:gd name="T101" fmla="*/ 1571 h 1582"/>
              <a:gd name="T102" fmla="*/ 2780 w 3153"/>
              <a:gd name="T103" fmla="*/ 1538 h 1582"/>
              <a:gd name="T104" fmla="*/ 2879 w 3153"/>
              <a:gd name="T105" fmla="*/ 1490 h 1582"/>
              <a:gd name="T106" fmla="*/ 2967 w 3153"/>
              <a:gd name="T107" fmla="*/ 1427 h 1582"/>
              <a:gd name="T108" fmla="*/ 3040 w 3153"/>
              <a:gd name="T109" fmla="*/ 1349 h 1582"/>
              <a:gd name="T110" fmla="*/ 3097 w 3153"/>
              <a:gd name="T111" fmla="*/ 1261 h 1582"/>
              <a:gd name="T112" fmla="*/ 3134 w 3153"/>
              <a:gd name="T113" fmla="*/ 1164 h 1582"/>
              <a:gd name="T114" fmla="*/ 3151 w 3153"/>
              <a:gd name="T115" fmla="*/ 1058 h 1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153" h="1582">
                <a:moveTo>
                  <a:pt x="3151" y="1004"/>
                </a:moveTo>
                <a:lnTo>
                  <a:pt x="3149" y="975"/>
                </a:lnTo>
                <a:lnTo>
                  <a:pt x="3146" y="947"/>
                </a:lnTo>
                <a:lnTo>
                  <a:pt x="3141" y="921"/>
                </a:lnTo>
                <a:lnTo>
                  <a:pt x="3134" y="895"/>
                </a:lnTo>
                <a:lnTo>
                  <a:pt x="3125" y="869"/>
                </a:lnTo>
                <a:lnTo>
                  <a:pt x="3116" y="843"/>
                </a:lnTo>
                <a:lnTo>
                  <a:pt x="3104" y="817"/>
                </a:lnTo>
                <a:lnTo>
                  <a:pt x="3092" y="794"/>
                </a:lnTo>
                <a:lnTo>
                  <a:pt x="3080" y="770"/>
                </a:lnTo>
                <a:lnTo>
                  <a:pt x="3064" y="746"/>
                </a:lnTo>
                <a:lnTo>
                  <a:pt x="3049" y="725"/>
                </a:lnTo>
                <a:lnTo>
                  <a:pt x="3030" y="704"/>
                </a:lnTo>
                <a:lnTo>
                  <a:pt x="3014" y="683"/>
                </a:lnTo>
                <a:lnTo>
                  <a:pt x="2995" y="661"/>
                </a:lnTo>
                <a:lnTo>
                  <a:pt x="2974" y="642"/>
                </a:lnTo>
                <a:lnTo>
                  <a:pt x="2953" y="626"/>
                </a:lnTo>
                <a:lnTo>
                  <a:pt x="2931" y="607"/>
                </a:lnTo>
                <a:lnTo>
                  <a:pt x="2908" y="590"/>
                </a:lnTo>
                <a:lnTo>
                  <a:pt x="2884" y="576"/>
                </a:lnTo>
                <a:lnTo>
                  <a:pt x="2858" y="562"/>
                </a:lnTo>
                <a:lnTo>
                  <a:pt x="2834" y="548"/>
                </a:lnTo>
                <a:lnTo>
                  <a:pt x="2808" y="536"/>
                </a:lnTo>
                <a:lnTo>
                  <a:pt x="2780" y="524"/>
                </a:lnTo>
                <a:lnTo>
                  <a:pt x="2752" y="515"/>
                </a:lnTo>
                <a:lnTo>
                  <a:pt x="2726" y="505"/>
                </a:lnTo>
                <a:lnTo>
                  <a:pt x="2695" y="498"/>
                </a:lnTo>
                <a:lnTo>
                  <a:pt x="2667" y="494"/>
                </a:lnTo>
                <a:lnTo>
                  <a:pt x="2636" y="489"/>
                </a:lnTo>
                <a:lnTo>
                  <a:pt x="2605" y="484"/>
                </a:lnTo>
                <a:lnTo>
                  <a:pt x="2575" y="482"/>
                </a:lnTo>
                <a:lnTo>
                  <a:pt x="2544" y="482"/>
                </a:lnTo>
                <a:lnTo>
                  <a:pt x="2530" y="482"/>
                </a:lnTo>
                <a:lnTo>
                  <a:pt x="2525" y="482"/>
                </a:lnTo>
                <a:lnTo>
                  <a:pt x="2520" y="482"/>
                </a:lnTo>
                <a:lnTo>
                  <a:pt x="2516" y="482"/>
                </a:lnTo>
                <a:lnTo>
                  <a:pt x="2511" y="482"/>
                </a:lnTo>
                <a:lnTo>
                  <a:pt x="2509" y="482"/>
                </a:lnTo>
                <a:lnTo>
                  <a:pt x="2499" y="458"/>
                </a:lnTo>
                <a:lnTo>
                  <a:pt x="2490" y="432"/>
                </a:lnTo>
                <a:lnTo>
                  <a:pt x="2478" y="406"/>
                </a:lnTo>
                <a:lnTo>
                  <a:pt x="2466" y="383"/>
                </a:lnTo>
                <a:lnTo>
                  <a:pt x="2452" y="359"/>
                </a:lnTo>
                <a:lnTo>
                  <a:pt x="2438" y="335"/>
                </a:lnTo>
                <a:lnTo>
                  <a:pt x="2421" y="312"/>
                </a:lnTo>
                <a:lnTo>
                  <a:pt x="2407" y="291"/>
                </a:lnTo>
                <a:lnTo>
                  <a:pt x="2388" y="269"/>
                </a:lnTo>
                <a:lnTo>
                  <a:pt x="2372" y="248"/>
                </a:lnTo>
                <a:lnTo>
                  <a:pt x="2353" y="229"/>
                </a:lnTo>
                <a:lnTo>
                  <a:pt x="2331" y="208"/>
                </a:lnTo>
                <a:lnTo>
                  <a:pt x="2312" y="189"/>
                </a:lnTo>
                <a:lnTo>
                  <a:pt x="2289" y="172"/>
                </a:lnTo>
                <a:lnTo>
                  <a:pt x="2268" y="154"/>
                </a:lnTo>
                <a:lnTo>
                  <a:pt x="2246" y="137"/>
                </a:lnTo>
                <a:lnTo>
                  <a:pt x="2220" y="123"/>
                </a:lnTo>
                <a:lnTo>
                  <a:pt x="2197" y="106"/>
                </a:lnTo>
                <a:lnTo>
                  <a:pt x="2171" y="92"/>
                </a:lnTo>
                <a:lnTo>
                  <a:pt x="2147" y="80"/>
                </a:lnTo>
                <a:lnTo>
                  <a:pt x="2121" y="69"/>
                </a:lnTo>
                <a:lnTo>
                  <a:pt x="2093" y="57"/>
                </a:lnTo>
                <a:lnTo>
                  <a:pt x="2067" y="47"/>
                </a:lnTo>
                <a:lnTo>
                  <a:pt x="2039" y="38"/>
                </a:lnTo>
                <a:lnTo>
                  <a:pt x="2010" y="28"/>
                </a:lnTo>
                <a:lnTo>
                  <a:pt x="1979" y="21"/>
                </a:lnTo>
                <a:lnTo>
                  <a:pt x="1951" y="17"/>
                </a:lnTo>
                <a:lnTo>
                  <a:pt x="1920" y="10"/>
                </a:lnTo>
                <a:lnTo>
                  <a:pt x="1890" y="7"/>
                </a:lnTo>
                <a:lnTo>
                  <a:pt x="1859" y="5"/>
                </a:lnTo>
                <a:lnTo>
                  <a:pt x="1828" y="2"/>
                </a:lnTo>
                <a:lnTo>
                  <a:pt x="1798" y="0"/>
                </a:lnTo>
                <a:lnTo>
                  <a:pt x="1760" y="2"/>
                </a:lnTo>
                <a:lnTo>
                  <a:pt x="1724" y="5"/>
                </a:lnTo>
                <a:lnTo>
                  <a:pt x="1687" y="10"/>
                </a:lnTo>
                <a:lnTo>
                  <a:pt x="1651" y="14"/>
                </a:lnTo>
                <a:lnTo>
                  <a:pt x="1618" y="21"/>
                </a:lnTo>
                <a:lnTo>
                  <a:pt x="1583" y="31"/>
                </a:lnTo>
                <a:lnTo>
                  <a:pt x="1550" y="40"/>
                </a:lnTo>
                <a:lnTo>
                  <a:pt x="1517" y="52"/>
                </a:lnTo>
                <a:lnTo>
                  <a:pt x="1483" y="64"/>
                </a:lnTo>
                <a:lnTo>
                  <a:pt x="1453" y="78"/>
                </a:lnTo>
                <a:lnTo>
                  <a:pt x="1422" y="95"/>
                </a:lnTo>
                <a:lnTo>
                  <a:pt x="1391" y="111"/>
                </a:lnTo>
                <a:lnTo>
                  <a:pt x="1363" y="130"/>
                </a:lnTo>
                <a:lnTo>
                  <a:pt x="1335" y="149"/>
                </a:lnTo>
                <a:lnTo>
                  <a:pt x="1309" y="168"/>
                </a:lnTo>
                <a:lnTo>
                  <a:pt x="1283" y="189"/>
                </a:lnTo>
                <a:lnTo>
                  <a:pt x="1259" y="213"/>
                </a:lnTo>
                <a:lnTo>
                  <a:pt x="1235" y="236"/>
                </a:lnTo>
                <a:lnTo>
                  <a:pt x="1214" y="260"/>
                </a:lnTo>
                <a:lnTo>
                  <a:pt x="1193" y="286"/>
                </a:lnTo>
                <a:lnTo>
                  <a:pt x="1174" y="312"/>
                </a:lnTo>
                <a:lnTo>
                  <a:pt x="1155" y="338"/>
                </a:lnTo>
                <a:lnTo>
                  <a:pt x="1141" y="364"/>
                </a:lnTo>
                <a:lnTo>
                  <a:pt x="1136" y="361"/>
                </a:lnTo>
                <a:lnTo>
                  <a:pt x="1115" y="354"/>
                </a:lnTo>
                <a:lnTo>
                  <a:pt x="1091" y="350"/>
                </a:lnTo>
                <a:lnTo>
                  <a:pt x="1068" y="345"/>
                </a:lnTo>
                <a:lnTo>
                  <a:pt x="1044" y="340"/>
                </a:lnTo>
                <a:lnTo>
                  <a:pt x="1021" y="338"/>
                </a:lnTo>
                <a:lnTo>
                  <a:pt x="997" y="335"/>
                </a:lnTo>
                <a:lnTo>
                  <a:pt x="973" y="333"/>
                </a:lnTo>
                <a:lnTo>
                  <a:pt x="947" y="333"/>
                </a:lnTo>
                <a:lnTo>
                  <a:pt x="919" y="333"/>
                </a:lnTo>
                <a:lnTo>
                  <a:pt x="888" y="335"/>
                </a:lnTo>
                <a:lnTo>
                  <a:pt x="860" y="338"/>
                </a:lnTo>
                <a:lnTo>
                  <a:pt x="832" y="343"/>
                </a:lnTo>
                <a:lnTo>
                  <a:pt x="806" y="350"/>
                </a:lnTo>
                <a:lnTo>
                  <a:pt x="777" y="354"/>
                </a:lnTo>
                <a:lnTo>
                  <a:pt x="751" y="364"/>
                </a:lnTo>
                <a:lnTo>
                  <a:pt x="725" y="373"/>
                </a:lnTo>
                <a:lnTo>
                  <a:pt x="699" y="383"/>
                </a:lnTo>
                <a:lnTo>
                  <a:pt x="676" y="394"/>
                </a:lnTo>
                <a:lnTo>
                  <a:pt x="650" y="406"/>
                </a:lnTo>
                <a:lnTo>
                  <a:pt x="628" y="420"/>
                </a:lnTo>
                <a:lnTo>
                  <a:pt x="605" y="435"/>
                </a:lnTo>
                <a:lnTo>
                  <a:pt x="584" y="449"/>
                </a:lnTo>
                <a:lnTo>
                  <a:pt x="562" y="465"/>
                </a:lnTo>
                <a:lnTo>
                  <a:pt x="541" y="482"/>
                </a:lnTo>
                <a:lnTo>
                  <a:pt x="522" y="498"/>
                </a:lnTo>
                <a:lnTo>
                  <a:pt x="503" y="517"/>
                </a:lnTo>
                <a:lnTo>
                  <a:pt x="487" y="536"/>
                </a:lnTo>
                <a:lnTo>
                  <a:pt x="470" y="557"/>
                </a:lnTo>
                <a:lnTo>
                  <a:pt x="456" y="579"/>
                </a:lnTo>
                <a:lnTo>
                  <a:pt x="442" y="600"/>
                </a:lnTo>
                <a:lnTo>
                  <a:pt x="428" y="621"/>
                </a:lnTo>
                <a:lnTo>
                  <a:pt x="416" y="645"/>
                </a:lnTo>
                <a:lnTo>
                  <a:pt x="404" y="666"/>
                </a:lnTo>
                <a:lnTo>
                  <a:pt x="395" y="690"/>
                </a:lnTo>
                <a:lnTo>
                  <a:pt x="388" y="716"/>
                </a:lnTo>
                <a:lnTo>
                  <a:pt x="381" y="739"/>
                </a:lnTo>
                <a:lnTo>
                  <a:pt x="373" y="765"/>
                </a:lnTo>
                <a:lnTo>
                  <a:pt x="369" y="791"/>
                </a:lnTo>
                <a:lnTo>
                  <a:pt x="366" y="817"/>
                </a:lnTo>
                <a:lnTo>
                  <a:pt x="364" y="843"/>
                </a:lnTo>
                <a:lnTo>
                  <a:pt x="345" y="846"/>
                </a:lnTo>
                <a:lnTo>
                  <a:pt x="326" y="848"/>
                </a:lnTo>
                <a:lnTo>
                  <a:pt x="307" y="853"/>
                </a:lnTo>
                <a:lnTo>
                  <a:pt x="291" y="857"/>
                </a:lnTo>
                <a:lnTo>
                  <a:pt x="272" y="862"/>
                </a:lnTo>
                <a:lnTo>
                  <a:pt x="255" y="867"/>
                </a:lnTo>
                <a:lnTo>
                  <a:pt x="239" y="874"/>
                </a:lnTo>
                <a:lnTo>
                  <a:pt x="222" y="881"/>
                </a:lnTo>
                <a:lnTo>
                  <a:pt x="206" y="890"/>
                </a:lnTo>
                <a:lnTo>
                  <a:pt x="189" y="900"/>
                </a:lnTo>
                <a:lnTo>
                  <a:pt x="175" y="907"/>
                </a:lnTo>
                <a:lnTo>
                  <a:pt x="158" y="919"/>
                </a:lnTo>
                <a:lnTo>
                  <a:pt x="144" y="928"/>
                </a:lnTo>
                <a:lnTo>
                  <a:pt x="130" y="940"/>
                </a:lnTo>
                <a:lnTo>
                  <a:pt x="118" y="952"/>
                </a:lnTo>
                <a:lnTo>
                  <a:pt x="107" y="964"/>
                </a:lnTo>
                <a:lnTo>
                  <a:pt x="92" y="975"/>
                </a:lnTo>
                <a:lnTo>
                  <a:pt x="83" y="990"/>
                </a:lnTo>
                <a:lnTo>
                  <a:pt x="71" y="1001"/>
                </a:lnTo>
                <a:lnTo>
                  <a:pt x="62" y="1016"/>
                </a:lnTo>
                <a:lnTo>
                  <a:pt x="52" y="1030"/>
                </a:lnTo>
                <a:lnTo>
                  <a:pt x="43" y="1046"/>
                </a:lnTo>
                <a:lnTo>
                  <a:pt x="36" y="1060"/>
                </a:lnTo>
                <a:lnTo>
                  <a:pt x="29" y="1077"/>
                </a:lnTo>
                <a:lnTo>
                  <a:pt x="22" y="1091"/>
                </a:lnTo>
                <a:lnTo>
                  <a:pt x="17" y="1108"/>
                </a:lnTo>
                <a:lnTo>
                  <a:pt x="12" y="1124"/>
                </a:lnTo>
                <a:lnTo>
                  <a:pt x="7" y="1141"/>
                </a:lnTo>
                <a:lnTo>
                  <a:pt x="5" y="1157"/>
                </a:lnTo>
                <a:lnTo>
                  <a:pt x="3" y="1176"/>
                </a:lnTo>
                <a:lnTo>
                  <a:pt x="0" y="1193"/>
                </a:lnTo>
                <a:lnTo>
                  <a:pt x="0" y="1212"/>
                </a:lnTo>
                <a:lnTo>
                  <a:pt x="0" y="1228"/>
                </a:lnTo>
                <a:lnTo>
                  <a:pt x="3" y="1247"/>
                </a:lnTo>
                <a:lnTo>
                  <a:pt x="5" y="1264"/>
                </a:lnTo>
                <a:lnTo>
                  <a:pt x="7" y="1282"/>
                </a:lnTo>
                <a:lnTo>
                  <a:pt x="12" y="1299"/>
                </a:lnTo>
                <a:lnTo>
                  <a:pt x="17" y="1316"/>
                </a:lnTo>
                <a:lnTo>
                  <a:pt x="22" y="1332"/>
                </a:lnTo>
                <a:lnTo>
                  <a:pt x="29" y="1349"/>
                </a:lnTo>
                <a:lnTo>
                  <a:pt x="36" y="1365"/>
                </a:lnTo>
                <a:lnTo>
                  <a:pt x="45" y="1379"/>
                </a:lnTo>
                <a:lnTo>
                  <a:pt x="55" y="1396"/>
                </a:lnTo>
                <a:lnTo>
                  <a:pt x="64" y="1410"/>
                </a:lnTo>
                <a:lnTo>
                  <a:pt x="73" y="1424"/>
                </a:lnTo>
                <a:lnTo>
                  <a:pt x="85" y="1436"/>
                </a:lnTo>
                <a:lnTo>
                  <a:pt x="97" y="1450"/>
                </a:lnTo>
                <a:lnTo>
                  <a:pt x="109" y="1462"/>
                </a:lnTo>
                <a:lnTo>
                  <a:pt x="123" y="1476"/>
                </a:lnTo>
                <a:lnTo>
                  <a:pt x="137" y="1486"/>
                </a:lnTo>
                <a:lnTo>
                  <a:pt x="151" y="1497"/>
                </a:lnTo>
                <a:lnTo>
                  <a:pt x="166" y="1507"/>
                </a:lnTo>
                <a:lnTo>
                  <a:pt x="180" y="1519"/>
                </a:lnTo>
                <a:lnTo>
                  <a:pt x="196" y="1528"/>
                </a:lnTo>
                <a:lnTo>
                  <a:pt x="213" y="1535"/>
                </a:lnTo>
                <a:lnTo>
                  <a:pt x="229" y="1545"/>
                </a:lnTo>
                <a:lnTo>
                  <a:pt x="246" y="1552"/>
                </a:lnTo>
                <a:lnTo>
                  <a:pt x="265" y="1556"/>
                </a:lnTo>
                <a:lnTo>
                  <a:pt x="281" y="1563"/>
                </a:lnTo>
                <a:lnTo>
                  <a:pt x="300" y="1568"/>
                </a:lnTo>
                <a:lnTo>
                  <a:pt x="319" y="1573"/>
                </a:lnTo>
                <a:lnTo>
                  <a:pt x="338" y="1575"/>
                </a:lnTo>
                <a:lnTo>
                  <a:pt x="357" y="1578"/>
                </a:lnTo>
                <a:lnTo>
                  <a:pt x="378" y="1580"/>
                </a:lnTo>
                <a:lnTo>
                  <a:pt x="378" y="1582"/>
                </a:lnTo>
                <a:lnTo>
                  <a:pt x="2582" y="1582"/>
                </a:lnTo>
                <a:lnTo>
                  <a:pt x="2582" y="1580"/>
                </a:lnTo>
                <a:lnTo>
                  <a:pt x="2612" y="1578"/>
                </a:lnTo>
                <a:lnTo>
                  <a:pt x="2641" y="1575"/>
                </a:lnTo>
                <a:lnTo>
                  <a:pt x="2669" y="1571"/>
                </a:lnTo>
                <a:lnTo>
                  <a:pt x="2697" y="1563"/>
                </a:lnTo>
                <a:lnTo>
                  <a:pt x="2726" y="1556"/>
                </a:lnTo>
                <a:lnTo>
                  <a:pt x="2752" y="1547"/>
                </a:lnTo>
                <a:lnTo>
                  <a:pt x="2780" y="1538"/>
                </a:lnTo>
                <a:lnTo>
                  <a:pt x="2806" y="1528"/>
                </a:lnTo>
                <a:lnTo>
                  <a:pt x="2830" y="1516"/>
                </a:lnTo>
                <a:lnTo>
                  <a:pt x="2856" y="1504"/>
                </a:lnTo>
                <a:lnTo>
                  <a:pt x="2879" y="1490"/>
                </a:lnTo>
                <a:lnTo>
                  <a:pt x="2903" y="1476"/>
                </a:lnTo>
                <a:lnTo>
                  <a:pt x="2924" y="1460"/>
                </a:lnTo>
                <a:lnTo>
                  <a:pt x="2945" y="1443"/>
                </a:lnTo>
                <a:lnTo>
                  <a:pt x="2967" y="1427"/>
                </a:lnTo>
                <a:lnTo>
                  <a:pt x="2986" y="1408"/>
                </a:lnTo>
                <a:lnTo>
                  <a:pt x="3005" y="1389"/>
                </a:lnTo>
                <a:lnTo>
                  <a:pt x="3023" y="1370"/>
                </a:lnTo>
                <a:lnTo>
                  <a:pt x="3040" y="1349"/>
                </a:lnTo>
                <a:lnTo>
                  <a:pt x="3056" y="1327"/>
                </a:lnTo>
                <a:lnTo>
                  <a:pt x="3071" y="1306"/>
                </a:lnTo>
                <a:lnTo>
                  <a:pt x="3085" y="1285"/>
                </a:lnTo>
                <a:lnTo>
                  <a:pt x="3097" y="1261"/>
                </a:lnTo>
                <a:lnTo>
                  <a:pt x="3108" y="1238"/>
                </a:lnTo>
                <a:lnTo>
                  <a:pt x="3118" y="1214"/>
                </a:lnTo>
                <a:lnTo>
                  <a:pt x="3127" y="1188"/>
                </a:lnTo>
                <a:lnTo>
                  <a:pt x="3134" y="1164"/>
                </a:lnTo>
                <a:lnTo>
                  <a:pt x="3141" y="1138"/>
                </a:lnTo>
                <a:lnTo>
                  <a:pt x="3146" y="1112"/>
                </a:lnTo>
                <a:lnTo>
                  <a:pt x="3151" y="1086"/>
                </a:lnTo>
                <a:lnTo>
                  <a:pt x="3151" y="1058"/>
                </a:lnTo>
                <a:lnTo>
                  <a:pt x="3153" y="1032"/>
                </a:lnTo>
                <a:lnTo>
                  <a:pt x="3151" y="1004"/>
                </a:lnTo>
                <a:close/>
              </a:path>
            </a:pathLst>
          </a:custGeom>
          <a:noFill/>
          <a:ln w="28575" algn="ctr">
            <a:solidFill>
              <a:schemeClr val="accent4">
                <a:lumMod val="60000"/>
                <a:lumOff val="4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lIns="102380" tIns="51192" rIns="102380" bIns="51192" anchor="t">
            <a:noAutofit/>
          </a:bodyPr>
          <a:lstStyle/>
          <a:p>
            <a:pPr algn="ctr" defTabSz="1365250" eaLnBrk="0"/>
            <a:endParaRPr lang="en-US" altLang="zh-CN" sz="1100" kern="0" dirty="0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  <a:p>
            <a:pPr algn="ctr" defTabSz="1365250" eaLnBrk="0"/>
            <a:r>
              <a:rPr lang="zh-CN" altLang="en-US" sz="1100" b="1" kern="0" dirty="0"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rPr>
              <a:t>语音服务</a:t>
            </a:r>
          </a:p>
        </p:txBody>
      </p:sp>
      <p:sp>
        <p:nvSpPr>
          <p:cNvPr id="72" name="圆角矩形 71"/>
          <p:cNvSpPr/>
          <p:nvPr/>
        </p:nvSpPr>
        <p:spPr>
          <a:xfrm>
            <a:off x="7175313" y="988684"/>
            <a:ext cx="648170" cy="175600"/>
          </a:xfrm>
          <a:prstGeom prst="roundRect">
            <a:avLst>
              <a:gd name="adj" fmla="val 0"/>
            </a:avLst>
          </a:prstGeom>
          <a:noFill/>
          <a:ln w="31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vert="horz" wrap="square" lIns="27432" tIns="27432" rIns="0" bIns="0" anchor="ctr" anchorCtr="0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indent="0" algn="ctr" rtl="0"/>
            <a:r>
              <a:rPr lang="en-US" altLang="zh-CN" sz="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  <a:sym typeface="Calibri" charset="0"/>
              </a:rPr>
              <a:t>CP</a:t>
            </a:r>
            <a:r>
              <a:rPr lang="zh-CN" altLang="en-US" sz="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  <a:sym typeface="Calibri" charset="0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  <a:sym typeface="Calibri" charset="0"/>
              </a:rPr>
              <a:t>Agent</a:t>
            </a:r>
          </a:p>
        </p:txBody>
      </p:sp>
      <p:cxnSp>
        <p:nvCxnSpPr>
          <p:cNvPr id="34" name="肘形连接符 33"/>
          <p:cNvCxnSpPr>
            <a:stCxn id="96" idx="1"/>
            <a:endCxn id="95" idx="53"/>
          </p:cNvCxnSpPr>
          <p:nvPr/>
        </p:nvCxnSpPr>
        <p:spPr>
          <a:xfrm rot="10800000" flipV="1">
            <a:off x="7768590" y="1156970"/>
            <a:ext cx="2426335" cy="288290"/>
          </a:xfrm>
          <a:prstGeom prst="bentConnector3">
            <a:avLst>
              <a:gd name="adj1" fmla="val 45198"/>
            </a:avLst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78" idx="38"/>
            <a:endCxn id="95" idx="3"/>
          </p:cNvCxnSpPr>
          <p:nvPr/>
        </p:nvCxnSpPr>
        <p:spPr>
          <a:xfrm flipH="1">
            <a:off x="7777480" y="648335"/>
            <a:ext cx="464185" cy="30797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301355" y="668655"/>
            <a:ext cx="1348740" cy="213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rPr>
              <a:t>Weather/Stock/Train/...</a:t>
            </a:r>
            <a:endParaRPr lang="en-US" altLang="en-US" sz="800" dirty="0">
              <a:latin typeface="微软雅黑" panose="020B0503020204020204" charset="-122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94" name="圆角矩形 88"/>
          <p:cNvSpPr/>
          <p:nvPr/>
        </p:nvSpPr>
        <p:spPr>
          <a:xfrm>
            <a:off x="4287520" y="1294765"/>
            <a:ext cx="82800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ASR-Cloud</a:t>
            </a:r>
          </a:p>
        </p:txBody>
      </p:sp>
      <p:sp>
        <p:nvSpPr>
          <p:cNvPr id="37" name="圆角矩形 88"/>
          <p:cNvSpPr/>
          <p:nvPr/>
        </p:nvSpPr>
        <p:spPr>
          <a:xfrm>
            <a:off x="5286375" y="1296670"/>
            <a:ext cx="82800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NLU-Cloud</a:t>
            </a:r>
          </a:p>
        </p:txBody>
      </p:sp>
      <p:sp>
        <p:nvSpPr>
          <p:cNvPr id="38" name="圆角矩形 47"/>
          <p:cNvSpPr/>
          <p:nvPr/>
        </p:nvSpPr>
        <p:spPr>
          <a:xfrm>
            <a:off x="4629150" y="990600"/>
            <a:ext cx="12242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Dialogue Manager</a:t>
            </a:r>
          </a:p>
        </p:txBody>
      </p:sp>
      <p:sp>
        <p:nvSpPr>
          <p:cNvPr id="39" name="圆角矩形 88"/>
          <p:cNvSpPr/>
          <p:nvPr/>
        </p:nvSpPr>
        <p:spPr>
          <a:xfrm>
            <a:off x="6201410" y="1295400"/>
            <a:ext cx="648335" cy="1758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Account</a:t>
            </a:r>
            <a:endParaRPr lang="en-US" altLang="zh-CN" sz="8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0" name="圆角矩形 88"/>
          <p:cNvSpPr/>
          <p:nvPr/>
        </p:nvSpPr>
        <p:spPr>
          <a:xfrm>
            <a:off x="6985000" y="1294130"/>
            <a:ext cx="648335" cy="1758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NLG</a:t>
            </a:r>
            <a:endParaRPr lang="en-US" altLang="zh-CN" sz="8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" name="圆角矩形 47"/>
          <p:cNvSpPr/>
          <p:nvPr/>
        </p:nvSpPr>
        <p:spPr>
          <a:xfrm>
            <a:off x="5913120" y="988695"/>
            <a:ext cx="1224280" cy="18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9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Scenario Manager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/>
        </p:nvSpPr>
        <p:spPr>
          <a:xfrm>
            <a:off x="375920" y="289560"/>
            <a:ext cx="10515600" cy="58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rgbClr val="08538C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000" dirty="0"/>
              <a:t>场景服务</a:t>
            </a:r>
            <a:r>
              <a:rPr lang="en-US" altLang="zh-CN" sz="2000" dirty="0"/>
              <a:t>-</a:t>
            </a:r>
            <a:r>
              <a:rPr lang="zh-CN" altLang="en-US" sz="2000" dirty="0">
                <a:sym typeface="+mn-ea"/>
              </a:rPr>
              <a:t>语音交互</a:t>
            </a:r>
            <a:r>
              <a:rPr lang="en-US" altLang="zh-CN" sz="2000" dirty="0">
                <a:sym typeface="+mn-ea"/>
              </a:rPr>
              <a:t>-</a:t>
            </a:r>
            <a:r>
              <a:rPr lang="zh-CN" altLang="en-US" sz="2000" dirty="0">
                <a:sym typeface="+mn-ea"/>
              </a:rPr>
              <a:t>云端扩展</a:t>
            </a:r>
          </a:p>
        </p:txBody>
      </p:sp>
      <p:grpSp>
        <p:nvGrpSpPr>
          <p:cNvPr id="26" name="组合 18"/>
          <p:cNvGrpSpPr/>
          <p:nvPr/>
        </p:nvGrpSpPr>
        <p:grpSpPr>
          <a:xfrm>
            <a:off x="397510" y="2115185"/>
            <a:ext cx="2810510" cy="1335405"/>
            <a:chOff x="8294552" y="890434"/>
            <a:chExt cx="2600143" cy="1413322"/>
          </a:xfrm>
        </p:grpSpPr>
        <p:sp>
          <p:nvSpPr>
            <p:cNvPr id="27" name="圆角矩形 19"/>
            <p:cNvSpPr/>
            <p:nvPr/>
          </p:nvSpPr>
          <p:spPr>
            <a:xfrm>
              <a:off x="8294552" y="907202"/>
              <a:ext cx="2600143" cy="139655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88000" rtlCol="0" anchor="ctr"/>
            <a:lstStyle/>
            <a:p>
              <a:pPr algn="r"/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场景引擎服务中台</a:t>
              </a:r>
              <a:endPara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endPara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场景管理</a:t>
              </a:r>
              <a:endPara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能力管理</a:t>
              </a:r>
              <a:endPara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服务列表</a:t>
              </a:r>
              <a:endPara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安全策略</a:t>
              </a:r>
              <a:endPara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竞合策略</a:t>
              </a:r>
              <a:endPara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·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 数据分析</a:t>
              </a:r>
              <a:endParaRPr lang="en-US" altLang="zh-CN" sz="82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8" name="图形 92" descr="云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56577" y="890434"/>
              <a:ext cx="914400" cy="914400"/>
            </a:xfrm>
            <a:prstGeom prst="rect">
              <a:avLst/>
            </a:prstGeom>
          </p:spPr>
        </p:pic>
      </p:grpSp>
      <p:sp>
        <p:nvSpPr>
          <p:cNvPr id="30" name="圆角矩形 22"/>
          <p:cNvSpPr/>
          <p:nvPr/>
        </p:nvSpPr>
        <p:spPr>
          <a:xfrm>
            <a:off x="397510" y="4019550"/>
            <a:ext cx="2345055" cy="11379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ctr"/>
          <a:lstStyle/>
          <a:p>
            <a:pPr algn="r"/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场景管理网站</a:t>
            </a:r>
            <a:endParaRPr lang="en-US" altLang="zh-CN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场景编排</a:t>
            </a:r>
            <a:endParaRPr lang="en-US" altLang="zh-CN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能力编排</a:t>
            </a:r>
            <a:endParaRPr lang="en-US" altLang="zh-CN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安全管理</a:t>
            </a:r>
            <a:endParaRPr lang="en-US" altLang="zh-CN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竞合管理</a:t>
            </a:r>
            <a:endParaRPr lang="en-US" altLang="zh-CN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" name="图形 66" descr="计算机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954" y="4161865"/>
            <a:ext cx="771001" cy="846925"/>
          </a:xfrm>
          <a:prstGeom prst="rect">
            <a:avLst/>
          </a:prstGeom>
        </p:spPr>
      </p:pic>
      <p:cxnSp>
        <p:nvCxnSpPr>
          <p:cNvPr id="32" name="直线连接符 163"/>
          <p:cNvCxnSpPr/>
          <p:nvPr/>
        </p:nvCxnSpPr>
        <p:spPr>
          <a:xfrm flipV="1">
            <a:off x="964565" y="3479165"/>
            <a:ext cx="0" cy="52451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42"/>
          <p:cNvCxnSpPr/>
          <p:nvPr/>
        </p:nvCxnSpPr>
        <p:spPr>
          <a:xfrm>
            <a:off x="3323207" y="2434109"/>
            <a:ext cx="4559474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3"/>
          <p:cNvSpPr txBox="1"/>
          <p:nvPr/>
        </p:nvSpPr>
        <p:spPr>
          <a:xfrm>
            <a:off x="3542790" y="2183057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</a:rPr>
              <a:t>场景下发</a:t>
            </a:r>
          </a:p>
        </p:txBody>
      </p:sp>
      <p:cxnSp>
        <p:nvCxnSpPr>
          <p:cNvPr id="10" name="Straight Arrow Connector 44"/>
          <p:cNvCxnSpPr/>
          <p:nvPr/>
        </p:nvCxnSpPr>
        <p:spPr>
          <a:xfrm flipH="1">
            <a:off x="3323207" y="3277888"/>
            <a:ext cx="4559475" cy="0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7"/>
          <p:cNvSpPr txBox="1"/>
          <p:nvPr/>
        </p:nvSpPr>
        <p:spPr>
          <a:xfrm>
            <a:off x="3542790" y="2972917"/>
            <a:ext cx="2448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</a:rPr>
              <a:t>场景运行状态报告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（数据收集）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" name="Straight Arrow Connector 54"/>
          <p:cNvCxnSpPr/>
          <p:nvPr/>
        </p:nvCxnSpPr>
        <p:spPr>
          <a:xfrm>
            <a:off x="3323207" y="2826713"/>
            <a:ext cx="4559474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5"/>
          <p:cNvSpPr txBox="1"/>
          <p:nvPr/>
        </p:nvSpPr>
        <p:spPr>
          <a:xfrm>
            <a:off x="3542790" y="2576465"/>
            <a:ext cx="2307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1100" dirty="0">
                <a:latin typeface="微软雅黑" panose="020B0503020204020204" charset="-122"/>
                <a:ea typeface="微软雅黑" panose="020B0503020204020204" charset="-122"/>
              </a:rPr>
              <a:t>场景策略下发</a:t>
            </a:r>
            <a:r>
              <a:rPr lang="zh-CN" altLang="en-US" sz="1100" dirty="0">
                <a:latin typeface="微软雅黑" panose="020B0503020204020204" charset="-122"/>
                <a:ea typeface="微软雅黑" panose="020B0503020204020204" charset="-122"/>
              </a:rPr>
              <a:t>（安全、竞合）</a:t>
            </a:r>
            <a:endParaRPr lang="en-US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Picture 57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6184558" y="1515534"/>
            <a:ext cx="1282001" cy="1597115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grpSp>
        <p:nvGrpSpPr>
          <p:cNvPr id="16" name="Group 65"/>
          <p:cNvGrpSpPr/>
          <p:nvPr/>
        </p:nvGrpSpPr>
        <p:grpSpPr>
          <a:xfrm>
            <a:off x="1902460" y="5367020"/>
            <a:ext cx="1897380" cy="1077595"/>
            <a:chOff x="3197547" y="3786055"/>
            <a:chExt cx="4385175" cy="2962795"/>
          </a:xfrm>
        </p:grpSpPr>
        <p:pic>
          <p:nvPicPr>
            <p:cNvPr id="18" name="Picture 60" descr="Graphical user interface, text, application, email&#10;&#10;Description automatically generated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3197547" y="3786055"/>
              <a:ext cx="3160064" cy="1777536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9" name="Picture 64" descr="Graphical user interface, text, application, email, Teams&#10;&#10;Description automatically generated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3651657" y="4403303"/>
              <a:ext cx="3160064" cy="1777536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screen"/>
            <a:stretch>
              <a:fillRect/>
            </a:stretch>
          </p:blipFill>
          <p:spPr>
            <a:xfrm>
              <a:off x="4422658" y="4056212"/>
              <a:ext cx="3160064" cy="2692638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</p:grpSp>
      <p:pic>
        <p:nvPicPr>
          <p:cNvPr id="1028" name="Picture 4" descr="管理员图标- ICON 图标下载- 设计业- 让设计更简单- 设计创造更好价值"/>
          <p:cNvPicPr>
            <a:picLocks noChangeAspect="1" noChangeArrowheads="1"/>
          </p:cNvPicPr>
          <p:nvPr/>
        </p:nvPicPr>
        <p:blipFill rotWithShape="1">
          <a:blip r:embed="rId11" cstate="screen"/>
          <a:srcRect/>
          <a:stretch>
            <a:fillRect/>
          </a:stretch>
        </p:blipFill>
        <p:spPr bwMode="auto">
          <a:xfrm>
            <a:off x="759222" y="5684244"/>
            <a:ext cx="451463" cy="5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584070" y="6214197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微软雅黑" panose="020B0503020204020204" charset="-122"/>
                <a:ea typeface="微软雅黑" panose="020B0503020204020204" charset="-122"/>
              </a:rPr>
              <a:t>场景开发者</a:t>
            </a:r>
          </a:p>
        </p:txBody>
      </p:sp>
      <p:cxnSp>
        <p:nvCxnSpPr>
          <p:cNvPr id="84" name="直线连接符 163"/>
          <p:cNvCxnSpPr>
            <a:stCxn id="1028" idx="0"/>
          </p:cNvCxnSpPr>
          <p:nvPr/>
        </p:nvCxnSpPr>
        <p:spPr>
          <a:xfrm flipH="1" flipV="1">
            <a:off x="976698" y="5130257"/>
            <a:ext cx="1" cy="553987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87"/>
          <p:cNvSpPr txBox="1"/>
          <p:nvPr/>
        </p:nvSpPr>
        <p:spPr>
          <a:xfrm>
            <a:off x="1046567" y="5224861"/>
            <a:ext cx="9268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微软雅黑" panose="020B0503020204020204" charset="-122"/>
                <a:ea typeface="微软雅黑" panose="020B0503020204020204" charset="-122"/>
              </a:rPr>
              <a:t>能力编排</a:t>
            </a:r>
          </a:p>
          <a:p>
            <a:r>
              <a:rPr lang="en-US" sz="900" dirty="0">
                <a:latin typeface="微软雅黑" panose="020B0503020204020204" charset="-122"/>
                <a:ea typeface="微软雅黑" panose="020B0503020204020204" charset="-122"/>
              </a:rPr>
              <a:t>场景编排</a:t>
            </a:r>
          </a:p>
          <a:p>
            <a:r>
              <a:rPr lang="en-US" sz="900" dirty="0">
                <a:latin typeface="微软雅黑" panose="020B0503020204020204" charset="-122"/>
                <a:ea typeface="微软雅黑" panose="020B0503020204020204" charset="-122"/>
              </a:rPr>
              <a:t>安全</a:t>
            </a:r>
            <a:r>
              <a:rPr lang="en-US" altLang="zh-CN" sz="900" dirty="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竟合</a:t>
            </a:r>
            <a:r>
              <a:rPr lang="en-US" sz="900" dirty="0">
                <a:latin typeface="微软雅黑" panose="020B0503020204020204" charset="-122"/>
                <a:ea typeface="微软雅黑" panose="020B0503020204020204" charset="-122"/>
              </a:rPr>
              <a:t>管理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3741420" y="4017010"/>
            <a:ext cx="2345055" cy="11379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ctr"/>
          <a:lstStyle/>
          <a:p>
            <a:pPr algn="r"/>
            <a:r>
              <a:rPr kumimoji="1"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Android</a:t>
            </a:r>
            <a:r>
              <a:rPr kumimoji="1"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手机端</a:t>
            </a:r>
            <a:r>
              <a:rPr kumimoji="1"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endParaRPr lang="en-US" altLang="zh-CN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自定义场景编排</a:t>
            </a:r>
            <a:endParaRPr lang="en-US" altLang="zh-CN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·</a:t>
            </a:r>
            <a:r>
              <a:rPr lang="zh-CN" altLang="en-US" sz="9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场景开关</a:t>
            </a:r>
            <a:endParaRPr lang="en-US" altLang="zh-CN" sz="9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endParaRPr lang="en-US" altLang="zh-CN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TextBox 80"/>
          <p:cNvSpPr txBox="1"/>
          <p:nvPr/>
        </p:nvSpPr>
        <p:spPr>
          <a:xfrm>
            <a:off x="4123560" y="6238327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车主</a:t>
            </a:r>
          </a:p>
        </p:txBody>
      </p:sp>
      <p:cxnSp>
        <p:nvCxnSpPr>
          <p:cNvPr id="72" name="直线连接符 163"/>
          <p:cNvCxnSpPr>
            <a:stCxn id="70" idx="0"/>
          </p:cNvCxnSpPr>
          <p:nvPr/>
        </p:nvCxnSpPr>
        <p:spPr>
          <a:xfrm flipH="1" flipV="1">
            <a:off x="4329498" y="5127717"/>
            <a:ext cx="1" cy="553987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5255895" y="5205095"/>
            <a:ext cx="1511300" cy="1252220"/>
            <a:chOff x="13529" y="2213"/>
            <a:chExt cx="4344" cy="5221"/>
          </a:xfrm>
        </p:grpSpPr>
        <p:pic>
          <p:nvPicPr>
            <p:cNvPr id="76" name="Picture 31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13529" y="2213"/>
              <a:ext cx="2172" cy="3863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77" name="Picture 32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14475" y="2948"/>
              <a:ext cx="2172" cy="3863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79" name="Picture 34"/>
            <p:cNvPicPr>
              <a:picLocks noChangeAspect="1"/>
            </p:cNvPicPr>
            <p:nvPr/>
          </p:nvPicPr>
          <p:blipFill>
            <a:blip r:embed="rId14" cstate="screen"/>
            <a:stretch>
              <a:fillRect/>
            </a:stretch>
          </p:blipFill>
          <p:spPr>
            <a:xfrm>
              <a:off x="15701" y="3570"/>
              <a:ext cx="2172" cy="3863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82" name="TextBox 39"/>
          <p:cNvSpPr txBox="1"/>
          <p:nvPr/>
        </p:nvSpPr>
        <p:spPr>
          <a:xfrm>
            <a:off x="4286860" y="531541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微软雅黑" panose="020B0503020204020204" charset="-122"/>
                <a:ea typeface="微软雅黑" panose="020B0503020204020204" charset="-122"/>
              </a:rPr>
              <a:t>个性化场景编排</a:t>
            </a:r>
          </a:p>
          <a:p>
            <a:r>
              <a:rPr lang="en-US" sz="900" dirty="0">
                <a:latin typeface="微软雅黑" panose="020B0503020204020204" charset="-122"/>
                <a:ea typeface="微软雅黑" panose="020B0503020204020204" charset="-122"/>
              </a:rPr>
              <a:t>个性化场景激活</a:t>
            </a:r>
          </a:p>
        </p:txBody>
      </p:sp>
      <p:pic>
        <p:nvPicPr>
          <p:cNvPr id="83" name="Picture 2" descr="经历分享：如何做一场面向车主用户的现场调研活动| 人人都是产品经理"/>
          <p:cNvPicPr>
            <a:picLocks noChangeAspect="1" noChangeArrowheads="1"/>
          </p:cNvPicPr>
          <p:nvPr/>
        </p:nvPicPr>
        <p:blipFill rotWithShape="1">
          <a:blip r:embed="rId15" cstate="screen"/>
          <a:srcRect/>
          <a:stretch>
            <a:fillRect/>
          </a:stretch>
        </p:blipFill>
        <p:spPr bwMode="auto">
          <a:xfrm>
            <a:off x="4129178" y="5660398"/>
            <a:ext cx="448629" cy="58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图形 142" descr="智能手机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4576" y="4282528"/>
            <a:ext cx="655901" cy="629389"/>
          </a:xfrm>
          <a:prstGeom prst="rect">
            <a:avLst/>
          </a:prstGeom>
        </p:spPr>
      </p:pic>
      <p:grpSp>
        <p:nvGrpSpPr>
          <p:cNvPr id="96" name="组合 95"/>
          <p:cNvGrpSpPr/>
          <p:nvPr/>
        </p:nvGrpSpPr>
        <p:grpSpPr>
          <a:xfrm>
            <a:off x="2666365" y="3470910"/>
            <a:ext cx="2291080" cy="554355"/>
            <a:chOff x="4199" y="5403"/>
            <a:chExt cx="3608" cy="936"/>
          </a:xfrm>
        </p:grpSpPr>
        <p:cxnSp>
          <p:nvCxnSpPr>
            <p:cNvPr id="93" name="直线连接符 163"/>
            <p:cNvCxnSpPr/>
            <p:nvPr/>
          </p:nvCxnSpPr>
          <p:spPr>
            <a:xfrm flipV="1">
              <a:off x="4227" y="5403"/>
              <a:ext cx="0" cy="695"/>
            </a:xfrm>
            <a:prstGeom prst="line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54"/>
            <p:cNvCxnSpPr/>
            <p:nvPr/>
          </p:nvCxnSpPr>
          <p:spPr>
            <a:xfrm flipH="1">
              <a:off x="4199" y="6054"/>
              <a:ext cx="3609" cy="0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54"/>
            <p:cNvCxnSpPr/>
            <p:nvPr/>
          </p:nvCxnSpPr>
          <p:spPr>
            <a:xfrm flipV="1">
              <a:off x="7789" y="6023"/>
              <a:ext cx="0" cy="316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18"/>
          <p:cNvGrpSpPr/>
          <p:nvPr/>
        </p:nvGrpSpPr>
        <p:grpSpPr>
          <a:xfrm>
            <a:off x="1833880" y="720725"/>
            <a:ext cx="2810510" cy="1040765"/>
            <a:chOff x="8294552" y="800554"/>
            <a:chExt cx="2600143" cy="1503202"/>
          </a:xfrm>
        </p:grpSpPr>
        <p:sp>
          <p:nvSpPr>
            <p:cNvPr id="98" name="圆角矩形 19"/>
            <p:cNvSpPr/>
            <p:nvPr/>
          </p:nvSpPr>
          <p:spPr>
            <a:xfrm>
              <a:off x="8294552" y="907202"/>
              <a:ext cx="2600143" cy="139655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88000" rtlCol="0" anchor="t" anchorCtr="0"/>
            <a:lstStyle/>
            <a:p>
              <a:pPr algn="r"/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语音引擎服务中台</a:t>
              </a:r>
            </a:p>
            <a:p>
              <a:pPr indent="0" algn="r">
                <a:buFont typeface="Arial" panose="020B0604020202090204" pitchFamily="34" charset="0"/>
                <a:buNone/>
              </a:pPr>
              <a:r>
                <a:rPr lang="en-US" altLang="zh-CN" sz="8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</a:t>
              </a:r>
              <a:r>
                <a:rPr lang="zh-CN" altLang="en-US" sz="8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语音识别</a:t>
              </a:r>
              <a:r>
                <a:rPr lang="en-US" altLang="zh-CN" sz="8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&amp;</a:t>
              </a:r>
              <a:r>
                <a:rPr lang="zh-CN" altLang="en-US" sz="8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语义理解</a:t>
              </a:r>
              <a:endParaRPr lang="zh-CN" altLang="en-US" sz="8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 algn="r">
                <a:buFont typeface="Arial" panose="020B0604020202090204" pitchFamily="34" charset="0"/>
                <a:buNone/>
              </a:pPr>
              <a:r>
                <a:rPr lang="en-US" altLang="zh-CN" sz="8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</a:t>
              </a:r>
              <a:r>
                <a:rPr lang="zh-CN" altLang="en-US" sz="8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自然语言生成</a:t>
              </a:r>
            </a:p>
            <a:p>
              <a:pPr indent="0" algn="r">
                <a:buFont typeface="Arial" panose="020B0604020202090204" pitchFamily="34" charset="0"/>
                <a:buNone/>
              </a:pPr>
              <a:r>
                <a:rPr lang="en-US" altLang="zh-CN" sz="8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</a:t>
              </a:r>
              <a:r>
                <a:rPr lang="zh-CN" altLang="en-US" sz="8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会话模型管理</a:t>
              </a:r>
            </a:p>
            <a:p>
              <a:pPr indent="0" algn="r">
                <a:buFont typeface="Arial" panose="020B0604020202090204" pitchFamily="34" charset="0"/>
                <a:buNone/>
              </a:pPr>
              <a:r>
                <a:rPr lang="en-US" altLang="zh-CN" sz="8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</a:t>
              </a:r>
              <a:r>
                <a:rPr lang="zh-CN" altLang="en-US" sz="8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场景服务管理</a:t>
              </a:r>
            </a:p>
            <a:p>
              <a:pPr indent="0" algn="r">
                <a:buFont typeface="Arial" panose="020B0604020202090204" pitchFamily="34" charset="0"/>
                <a:buNone/>
              </a:pPr>
              <a:endParaRPr lang="zh-CN" altLang="en-US" sz="8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99" name="图形 92" descr="云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999" y="800554"/>
              <a:ext cx="984012" cy="1171195"/>
            </a:xfrm>
            <a:prstGeom prst="rect">
              <a:avLst/>
            </a:prstGeom>
          </p:spPr>
        </p:pic>
      </p:grpSp>
      <p:cxnSp>
        <p:nvCxnSpPr>
          <p:cNvPr id="100" name="直线连接符 163"/>
          <p:cNvCxnSpPr/>
          <p:nvPr/>
        </p:nvCxnSpPr>
        <p:spPr>
          <a:xfrm flipV="1">
            <a:off x="2434590" y="1779270"/>
            <a:ext cx="0" cy="320675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圆角矩形 100"/>
          <p:cNvSpPr/>
          <p:nvPr/>
        </p:nvSpPr>
        <p:spPr>
          <a:xfrm>
            <a:off x="7950200" y="1515745"/>
            <a:ext cx="2874645" cy="4076065"/>
          </a:xfrm>
          <a:prstGeom prst="roundRect">
            <a:avLst>
              <a:gd name="adj" fmla="val 1504"/>
            </a:avLst>
          </a:prstGeom>
          <a:solidFill>
            <a:srgbClr val="B8D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05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车端</a:t>
            </a:r>
          </a:p>
        </p:txBody>
      </p:sp>
      <p:pic>
        <p:nvPicPr>
          <p:cNvPr id="132" name="图片 131" descr="yuyu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6080" y="2318385"/>
            <a:ext cx="656590" cy="519430"/>
          </a:xfrm>
          <a:prstGeom prst="rect">
            <a:avLst/>
          </a:prstGeom>
        </p:spPr>
      </p:pic>
      <p:grpSp>
        <p:nvGrpSpPr>
          <p:cNvPr id="104" name="Group 60"/>
          <p:cNvGrpSpPr/>
          <p:nvPr/>
        </p:nvGrpSpPr>
        <p:grpSpPr>
          <a:xfrm>
            <a:off x="6837513" y="3672909"/>
            <a:ext cx="1438887" cy="2458957"/>
            <a:chOff x="547485" y="3394144"/>
            <a:chExt cx="1438887" cy="2458957"/>
          </a:xfrm>
        </p:grpSpPr>
        <p:pic>
          <p:nvPicPr>
            <p:cNvPr id="106" name="Picture 5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47485" y="3394144"/>
              <a:ext cx="1042086" cy="2458957"/>
            </a:xfrm>
            <a:prstGeom prst="rect">
              <a:avLst/>
            </a:prstGeom>
          </p:spPr>
        </p:pic>
        <p:cxnSp>
          <p:nvCxnSpPr>
            <p:cNvPr id="107" name="Straight Connector 59"/>
            <p:cNvCxnSpPr/>
            <p:nvPr/>
          </p:nvCxnSpPr>
          <p:spPr>
            <a:xfrm>
              <a:off x="1589571" y="4868562"/>
              <a:ext cx="396801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2" name="Rounded Rectangle 65"/>
          <p:cNvSpPr/>
          <p:nvPr/>
        </p:nvSpPr>
        <p:spPr>
          <a:xfrm>
            <a:off x="7950200" y="4911725"/>
            <a:ext cx="992505" cy="486410"/>
          </a:xfrm>
          <a:prstGeom prst="roundRect">
            <a:avLst>
              <a:gd name="adj" fmla="val 1223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场景引擎服务</a:t>
            </a:r>
          </a:p>
        </p:txBody>
      </p:sp>
      <p:pic>
        <p:nvPicPr>
          <p:cNvPr id="108" name="Picture 61"/>
          <p:cNvPicPr>
            <a:picLocks noChangeAspect="1"/>
          </p:cNvPicPr>
          <p:nvPr/>
        </p:nvPicPr>
        <p:blipFill>
          <a:blip r:embed="rId20" cstate="screen"/>
          <a:stretch>
            <a:fillRect/>
          </a:stretch>
        </p:blipFill>
        <p:spPr>
          <a:xfrm>
            <a:off x="8006080" y="3557270"/>
            <a:ext cx="2733675" cy="1025525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8006012" y="3234992"/>
            <a:ext cx="171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场景引擎</a:t>
            </a:r>
            <a:r>
              <a:rPr kumimoji="1"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（示例）</a:t>
            </a:r>
          </a:p>
        </p:txBody>
      </p:sp>
      <p:sp>
        <p:nvSpPr>
          <p:cNvPr id="111" name="圆角矩形标注 110"/>
          <p:cNvSpPr/>
          <p:nvPr/>
        </p:nvSpPr>
        <p:spPr>
          <a:xfrm>
            <a:off x="8560435" y="2321560"/>
            <a:ext cx="2179320" cy="487045"/>
          </a:xfrm>
          <a:prstGeom prst="wedgeRoundRectCallout">
            <a:avLst>
              <a:gd name="adj1" fmla="val -48227"/>
              <a:gd name="adj2" fmla="val -15139"/>
              <a:gd name="adj3" fmla="val 1666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zh-CN" altLang="en-US" sz="10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前方有拥堵路段，为你推荐了避让线路，可节约</a:t>
            </a:r>
            <a:r>
              <a:rPr lang="en-US" altLang="zh-CN" sz="10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20</a:t>
            </a:r>
            <a:r>
              <a:rPr lang="zh-CN" altLang="en-US" sz="10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分钟，需要切换吗？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8006012" y="1983407"/>
            <a:ext cx="10985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VPA</a:t>
            </a:r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（示例）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/>
        </p:nvSpPr>
        <p:spPr>
          <a:xfrm>
            <a:off x="375920" y="289560"/>
            <a:ext cx="10515600" cy="58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rgbClr val="08538C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000" dirty="0"/>
              <a:t>场景服务</a:t>
            </a:r>
            <a:r>
              <a:rPr lang="en-US" altLang="zh-CN" sz="2000" dirty="0"/>
              <a:t>-</a:t>
            </a:r>
            <a:r>
              <a:rPr lang="zh-CN" altLang="en-US" sz="2000" dirty="0">
                <a:sym typeface="+mn-ea"/>
              </a:rPr>
              <a:t>语音交互</a:t>
            </a:r>
            <a:r>
              <a:rPr lang="en-US" altLang="zh-CN" sz="2000" dirty="0">
                <a:sym typeface="+mn-ea"/>
              </a:rPr>
              <a:t>-</a:t>
            </a:r>
            <a:r>
              <a:rPr lang="zh-CN" altLang="en-US" sz="2000" dirty="0">
                <a:sym typeface="+mn-ea"/>
              </a:rPr>
              <a:t>场景开发和发布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5415400" y="5351250"/>
            <a:ext cx="469355" cy="777999"/>
            <a:chOff x="10875600" y="4906378"/>
            <a:chExt cx="469355" cy="77799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3" cstate="email"/>
            <a:srcRect/>
            <a:stretch>
              <a:fillRect/>
            </a:stretch>
          </p:blipFill>
          <p:spPr>
            <a:xfrm>
              <a:off x="10875600" y="4906378"/>
              <a:ext cx="469355" cy="566245"/>
            </a:xfrm>
            <a:prstGeom prst="rect">
              <a:avLst/>
            </a:prstGeom>
          </p:spPr>
        </p:pic>
        <p:sp>
          <p:nvSpPr>
            <p:cNvPr id="66" name="文本框 65"/>
            <p:cNvSpPr txBox="1"/>
            <p:nvPr/>
          </p:nvSpPr>
          <p:spPr>
            <a:xfrm>
              <a:off x="10876880" y="5431647"/>
              <a:ext cx="449580" cy="252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50" dirty="0">
                  <a:latin typeface="微软雅黑" charset="0"/>
                  <a:ea typeface="微软雅黑" charset="0"/>
                </a:rPr>
                <a:t>车主</a:t>
              </a:r>
            </a:p>
          </p:txBody>
        </p:sp>
      </p:grpSp>
      <p:sp>
        <p:nvSpPr>
          <p:cNvPr id="33" name="Rectangle 3"/>
          <p:cNvSpPr/>
          <p:nvPr/>
        </p:nvSpPr>
        <p:spPr>
          <a:xfrm>
            <a:off x="513715" y="2113915"/>
            <a:ext cx="8345170" cy="17710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charset="0"/>
                <a:ea typeface="微软雅黑" charset="0"/>
                <a:cs typeface="Arial" panose="020B0604020202090204" pitchFamily="34" charset="0"/>
              </a:rPr>
              <a:t>场景云服务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1584960" y="2490470"/>
            <a:ext cx="1524000" cy="1297305"/>
            <a:chOff x="2318067" y="2896054"/>
            <a:chExt cx="1080000" cy="1297128"/>
          </a:xfrm>
        </p:grpSpPr>
        <p:sp>
          <p:nvSpPr>
            <p:cNvPr id="64" name="Rectangle 38"/>
            <p:cNvSpPr/>
            <p:nvPr/>
          </p:nvSpPr>
          <p:spPr>
            <a:xfrm>
              <a:off x="2318067" y="2896054"/>
              <a:ext cx="1080000" cy="12971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开发者平台</a:t>
              </a:r>
              <a:endParaRPr lang="ja-JP" altLang="en-US" sz="1100" dirty="0">
                <a:solidFill>
                  <a:schemeClr val="tx1"/>
                </a:solidFill>
                <a:latin typeface="微软雅黑" charset="0"/>
                <a:ea typeface="微软雅黑" charset="0"/>
              </a:endParaRPr>
            </a:p>
          </p:txBody>
        </p:sp>
        <p:pic>
          <p:nvPicPr>
            <p:cNvPr id="65" name="Picture 40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2553354" y="3409448"/>
              <a:ext cx="609427" cy="609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1122666" y="6051068"/>
            <a:ext cx="1689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微软雅黑" charset="0"/>
                <a:ea typeface="微软雅黑" charset="0"/>
                <a:cs typeface="微软雅黑" charset="0"/>
              </a:rPr>
              <a:t>开发者平台 </a:t>
            </a:r>
            <a:r>
              <a:rPr kumimoji="1" lang="en-US" altLang="zh-CN" sz="1200" dirty="0">
                <a:latin typeface="微软雅黑" charset="0"/>
                <a:ea typeface="微软雅黑" charset="0"/>
                <a:cs typeface="微软雅黑" charset="0"/>
              </a:rPr>
              <a:t>Web</a:t>
            </a:r>
            <a:r>
              <a:rPr kumimoji="1" lang="zh-CN" altLang="en-US" sz="1200" dirty="0">
                <a:latin typeface="微软雅黑" charset="0"/>
                <a:ea typeface="微软雅黑" charset="0"/>
                <a:cs typeface="微软雅黑" charset="0"/>
              </a:rPr>
              <a:t> 界面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258922" y="4690623"/>
            <a:ext cx="2439021" cy="936396"/>
            <a:chOff x="8304110" y="2224515"/>
            <a:chExt cx="2439021" cy="936396"/>
          </a:xfrm>
        </p:grpSpPr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8304110" y="2224515"/>
              <a:ext cx="1809946" cy="678730"/>
            </a:xfrm>
            <a:prstGeom prst="rect">
              <a:avLst/>
            </a:prstGeom>
          </p:spPr>
        </p:pic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8933185" y="2482181"/>
              <a:ext cx="1809946" cy="67873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8843726" y="4428519"/>
            <a:ext cx="1954457" cy="1985972"/>
            <a:chOff x="8677370" y="3922114"/>
            <a:chExt cx="1954457" cy="1985972"/>
          </a:xfrm>
        </p:grpSpPr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8973910" y="3922114"/>
              <a:ext cx="957387" cy="1702872"/>
            </a:xfrm>
            <a:prstGeom prst="rect">
              <a:avLst/>
            </a:prstGeom>
          </p:spPr>
        </p:pic>
        <p:pic>
          <p:nvPicPr>
            <p:cNvPr id="89" name="图片 88" descr="图形用户界面, 文本, 应用程序&#10;&#10;描述已自动生成"/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>
              <a:off x="8677370" y="4244423"/>
              <a:ext cx="984865" cy="1542078"/>
            </a:xfrm>
            <a:prstGeom prst="rect">
              <a:avLst/>
            </a:prstGeom>
          </p:spPr>
        </p:pic>
        <p:pic>
          <p:nvPicPr>
            <p:cNvPr id="90" name="图片 89" descr="图形用户界面, 文本, 应用程序, 聊天或短信&#10;&#10;描述已自动生成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9675864" y="4205214"/>
              <a:ext cx="955963" cy="1702872"/>
            </a:xfrm>
            <a:prstGeom prst="rect">
              <a:avLst/>
            </a:prstGeom>
          </p:spPr>
        </p:pic>
        <p:pic>
          <p:nvPicPr>
            <p:cNvPr id="91" name="图片 90" descr="图形用户界面, 文本, 应用程序, 聊天或短信&#10;&#10;描述已自动生成"/>
            <p:cNvPicPr>
              <a:picLocks noChangeAspect="1"/>
            </p:cNvPicPr>
            <p:nvPr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>
              <a:off x="9326166" y="4663314"/>
              <a:ext cx="957387" cy="865540"/>
            </a:xfrm>
            <a:prstGeom prst="rect">
              <a:avLst/>
            </a:prstGeom>
          </p:spPr>
        </p:pic>
      </p:grpSp>
      <p:sp>
        <p:nvSpPr>
          <p:cNvPr id="105" name="文本框 104"/>
          <p:cNvSpPr txBox="1"/>
          <p:nvPr/>
        </p:nvSpPr>
        <p:spPr>
          <a:xfrm>
            <a:off x="7784837" y="410633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微软雅黑" charset="0"/>
                <a:ea typeface="微软雅黑" charset="0"/>
              </a:rPr>
              <a:t>个性化场景</a:t>
            </a:r>
            <a:endParaRPr kumimoji="1" lang="en-US" altLang="zh-CN" sz="1200" dirty="0">
              <a:latin typeface="微软雅黑" charset="0"/>
              <a:ea typeface="微软雅黑" charset="0"/>
            </a:endParaRPr>
          </a:p>
          <a:p>
            <a:r>
              <a:rPr kumimoji="1" lang="zh-CN" altLang="en-US" sz="1200" dirty="0">
                <a:latin typeface="微软雅黑" charset="0"/>
                <a:ea typeface="微软雅黑" charset="0"/>
              </a:rPr>
              <a:t>场景同步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41580" y="4559861"/>
            <a:ext cx="1966439" cy="1461294"/>
            <a:chOff x="1049595" y="4845344"/>
            <a:chExt cx="1966439" cy="1461294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1049595" y="4845344"/>
              <a:ext cx="1966439" cy="1106122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2" cstate="screen"/>
            <a:stretch>
              <a:fillRect/>
            </a:stretch>
          </p:blipFill>
          <p:spPr>
            <a:xfrm>
              <a:off x="1578446" y="5098772"/>
              <a:ext cx="1417545" cy="1207866"/>
            </a:xfrm>
            <a:prstGeom prst="rect">
              <a:avLst/>
            </a:prstGeom>
          </p:spPr>
        </p:pic>
      </p:grpSp>
      <p:grpSp>
        <p:nvGrpSpPr>
          <p:cNvPr id="56" name="组合 55"/>
          <p:cNvGrpSpPr/>
          <p:nvPr/>
        </p:nvGrpSpPr>
        <p:grpSpPr>
          <a:xfrm>
            <a:off x="5742852" y="2485419"/>
            <a:ext cx="1080000" cy="1297128"/>
            <a:chOff x="1094042" y="2874391"/>
            <a:chExt cx="1080000" cy="1297128"/>
          </a:xfrm>
        </p:grpSpPr>
        <p:sp>
          <p:nvSpPr>
            <p:cNvPr id="57" name="Rectangle 11"/>
            <p:cNvSpPr/>
            <p:nvPr/>
          </p:nvSpPr>
          <p:spPr>
            <a:xfrm>
              <a:off x="1094042" y="2874391"/>
              <a:ext cx="1080000" cy="12971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ja-JP" altLang="en-US" sz="1100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</a:rPr>
                <a:t>面向车载的</a:t>
              </a:r>
              <a:r>
                <a:rPr lang="en-US" altLang="ja-JP" sz="1100" dirty="0">
                  <a:solidFill>
                    <a:schemeClr val="tx1"/>
                  </a:solidFill>
                  <a:latin typeface="微软雅黑" charset="0"/>
                  <a:ea typeface="微软雅黑" charset="0"/>
                  <a:cs typeface="微软雅黑" charset="0"/>
                </a:rPr>
                <a:t>App Store</a:t>
              </a:r>
            </a:p>
          </p:txBody>
        </p:sp>
        <p:pic>
          <p:nvPicPr>
            <p:cNvPr id="62" name="Picture 32"/>
            <p:cNvPicPr>
              <a:picLocks noChangeAspect="1" noChangeArrowheads="1"/>
            </p:cNvPicPr>
            <p:nvPr/>
          </p:nvPicPr>
          <p:blipFill rotWithShape="1">
            <a:blip r:embed="rId13" cstate="screen"/>
            <a:srcRect l="16927" r="17784"/>
            <a:stretch>
              <a:fillRect/>
            </a:stretch>
          </p:blipFill>
          <p:spPr bwMode="auto">
            <a:xfrm>
              <a:off x="1242231" y="3497884"/>
              <a:ext cx="783623" cy="615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组合 38"/>
          <p:cNvGrpSpPr/>
          <p:nvPr/>
        </p:nvGrpSpPr>
        <p:grpSpPr>
          <a:xfrm>
            <a:off x="8367556" y="5248380"/>
            <a:ext cx="469355" cy="786879"/>
            <a:chOff x="10875600" y="4906378"/>
            <a:chExt cx="469355" cy="786879"/>
          </a:xfrm>
        </p:grpSpPr>
        <p:pic>
          <p:nvPicPr>
            <p:cNvPr id="43" name="Picture 60"/>
            <p:cNvPicPr>
              <a:picLocks noChangeAspect="1"/>
            </p:cNvPicPr>
            <p:nvPr/>
          </p:nvPicPr>
          <p:blipFill rotWithShape="1">
            <a:blip r:embed="rId3" cstate="email"/>
            <a:srcRect/>
            <a:stretch>
              <a:fillRect/>
            </a:stretch>
          </p:blipFill>
          <p:spPr>
            <a:xfrm>
              <a:off x="10875600" y="4906378"/>
              <a:ext cx="469355" cy="566245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10876880" y="5431647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50" dirty="0">
                  <a:latin typeface="微软雅黑" charset="0"/>
                  <a:ea typeface="微软雅黑" charset="0"/>
                </a:rPr>
                <a:t>车主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07217" y="5207166"/>
            <a:ext cx="623172" cy="869306"/>
            <a:chOff x="274061" y="5082064"/>
            <a:chExt cx="623172" cy="869306"/>
          </a:xfrm>
        </p:grpSpPr>
        <p:pic>
          <p:nvPicPr>
            <p:cNvPr id="38" name="Picture 24"/>
            <p:cNvPicPr>
              <a:picLocks noChangeAspect="1" noChangeArrowheads="1"/>
            </p:cNvPicPr>
            <p:nvPr/>
          </p:nvPicPr>
          <p:blipFill>
            <a:blip r:embed="rId14" cstate="screen"/>
            <a:srcRect/>
            <a:stretch>
              <a:fillRect/>
            </a:stretch>
          </p:blipFill>
          <p:spPr bwMode="auto">
            <a:xfrm>
              <a:off x="274061" y="5082064"/>
              <a:ext cx="620445" cy="62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文本框 44"/>
            <p:cNvSpPr txBox="1"/>
            <p:nvPr/>
          </p:nvSpPr>
          <p:spPr>
            <a:xfrm>
              <a:off x="286168" y="5697454"/>
              <a:ext cx="61106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050" dirty="0">
                  <a:latin typeface="微软雅黑" charset="0"/>
                  <a:ea typeface="微软雅黑" charset="0"/>
                </a:rPr>
                <a:t>开发者</a:t>
              </a: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6032062" y="6021223"/>
            <a:ext cx="1261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微软雅黑" charset="0"/>
                <a:ea typeface="微软雅黑" charset="0"/>
              </a:rPr>
              <a:t>车端场景界面</a:t>
            </a:r>
          </a:p>
        </p:txBody>
      </p:sp>
      <p:cxnSp>
        <p:nvCxnSpPr>
          <p:cNvPr id="48" name="曲线连接符 47"/>
          <p:cNvCxnSpPr/>
          <p:nvPr/>
        </p:nvCxnSpPr>
        <p:spPr>
          <a:xfrm flipV="1">
            <a:off x="2124710" y="3917315"/>
            <a:ext cx="0" cy="642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2136229" y="396071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微软雅黑" charset="0"/>
                <a:ea typeface="微软雅黑" charset="0"/>
              </a:rPr>
              <a:t>能力开发</a:t>
            </a:r>
            <a:endParaRPr kumimoji="1" lang="en-US" altLang="zh-CN" sz="1200" dirty="0">
              <a:latin typeface="微软雅黑" charset="0"/>
              <a:ea typeface="微软雅黑" charset="0"/>
            </a:endParaRPr>
          </a:p>
          <a:p>
            <a:r>
              <a:rPr kumimoji="1" lang="zh-CN" altLang="en-US" sz="1200" dirty="0">
                <a:latin typeface="微软雅黑" charset="0"/>
                <a:ea typeface="微软雅黑" charset="0"/>
              </a:rPr>
              <a:t>场景开发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262607" y="403122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微软雅黑" charset="0"/>
                <a:ea typeface="微软雅黑" charset="0"/>
              </a:rPr>
              <a:t>场景下发</a:t>
            </a:r>
          </a:p>
        </p:txBody>
      </p:sp>
      <p:cxnSp>
        <p:nvCxnSpPr>
          <p:cNvPr id="53" name="曲线连接符 47"/>
          <p:cNvCxnSpPr/>
          <p:nvPr/>
        </p:nvCxnSpPr>
        <p:spPr>
          <a:xfrm>
            <a:off x="6283325" y="3879850"/>
            <a:ext cx="0" cy="81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8859527" y="6046610"/>
            <a:ext cx="15112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微软雅黑" charset="0"/>
                <a:ea typeface="微软雅黑" charset="0"/>
              </a:rPr>
              <a:t>手机端场景界面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7658771" y="2477129"/>
            <a:ext cx="1080000" cy="1297129"/>
            <a:chOff x="5392028" y="2746553"/>
            <a:chExt cx="1080000" cy="1297129"/>
          </a:xfrm>
        </p:grpSpPr>
        <p:sp>
          <p:nvSpPr>
            <p:cNvPr id="54" name="Rectangle 12"/>
            <p:cNvSpPr/>
            <p:nvPr/>
          </p:nvSpPr>
          <p:spPr>
            <a:xfrm>
              <a:off x="5392028" y="2746553"/>
              <a:ext cx="1080000" cy="12971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微软雅黑" charset="0"/>
                  <a:ea typeface="微软雅黑" charset="0"/>
                </a:rPr>
                <a:t>场景服务</a:t>
              </a:r>
              <a:endParaRPr lang="en-US" sz="1100" dirty="0">
                <a:solidFill>
                  <a:schemeClr val="tx1"/>
                </a:solidFill>
                <a:latin typeface="微软雅黑" charset="0"/>
                <a:ea typeface="微软雅黑" charset="0"/>
              </a:endParaRPr>
            </a:p>
          </p:txBody>
        </p:sp>
        <p:pic>
          <p:nvPicPr>
            <p:cNvPr id="55" name="Picture 2" descr="Car service icon set Premium Vector"/>
            <p:cNvPicPr>
              <a:picLocks noChangeAspect="1" noChangeArrowheads="1"/>
            </p:cNvPicPr>
            <p:nvPr/>
          </p:nvPicPr>
          <p:blipFill rotWithShape="1">
            <a:blip r:embed="rId15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24665" y="3049617"/>
              <a:ext cx="594695" cy="596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Can 110"/>
          <p:cNvSpPr/>
          <p:nvPr/>
        </p:nvSpPr>
        <p:spPr>
          <a:xfrm>
            <a:off x="7813297" y="3338904"/>
            <a:ext cx="771156" cy="378801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x-none" sz="1200" dirty="0">
                <a:solidFill>
                  <a:schemeClr val="accent6">
                    <a:lumMod val="75000"/>
                  </a:schemeClr>
                </a:solidFill>
                <a:latin typeface="微软雅黑" charset="0"/>
                <a:ea typeface="微软雅黑" charset="0"/>
              </a:rPr>
              <a:t>场景库</a:t>
            </a:r>
          </a:p>
        </p:txBody>
      </p:sp>
      <p:pic>
        <p:nvPicPr>
          <p:cNvPr id="4" name="Picture 19" descr="A screenshot of a social media post&#10;&#10;Description automatically generated"/>
          <p:cNvPicPr>
            <a:picLocks noChangeAspect="1"/>
          </p:cNvPicPr>
          <p:nvPr/>
        </p:nvPicPr>
        <p:blipFill rotWithShape="1">
          <a:blip r:embed="rId16" cstate="hqprint"/>
          <a:srcRect t="9456"/>
          <a:stretch>
            <a:fillRect/>
          </a:stretch>
        </p:blipFill>
        <p:spPr>
          <a:xfrm>
            <a:off x="2973705" y="4628515"/>
            <a:ext cx="1915160" cy="61976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 rotWithShape="1">
          <a:blip r:embed="rId17" cstate="hqprint"/>
          <a:srcRect t="15625"/>
          <a:stretch>
            <a:fillRect/>
          </a:stretch>
        </p:blipFill>
        <p:spPr>
          <a:xfrm>
            <a:off x="2973705" y="5515610"/>
            <a:ext cx="1915160" cy="74231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978239" y="4387431"/>
            <a:ext cx="111188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微软雅黑" charset="0"/>
                <a:ea typeface="微软雅黑" charset="0"/>
              </a:rPr>
              <a:t>NLU</a:t>
            </a:r>
            <a:r>
              <a:rPr kumimoji="1" lang="zh-CN" altLang="en-US" sz="1200" dirty="0">
                <a:latin typeface="微软雅黑" charset="0"/>
                <a:ea typeface="微软雅黑" charset="0"/>
              </a:rPr>
              <a:t>开发界面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003639" y="5249761"/>
            <a:ext cx="1224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>
                <a:sym typeface="+mn-ea"/>
              </a:rPr>
              <a:t>Dialog</a:t>
            </a:r>
            <a:r>
              <a:rPr kumimoji="1" lang="zh-CN" altLang="en-US" sz="1200" dirty="0">
                <a:latin typeface="微软雅黑" charset="0"/>
                <a:ea typeface="微软雅黑" charset="0"/>
              </a:rPr>
              <a:t>开发界面</a:t>
            </a:r>
          </a:p>
        </p:txBody>
      </p:sp>
      <p:cxnSp>
        <p:nvCxnSpPr>
          <p:cNvPr id="103" name="曲线连接符 102"/>
          <p:cNvCxnSpPr>
            <a:stCxn id="58" idx="3"/>
            <a:endCxn id="88" idx="0"/>
          </p:cNvCxnSpPr>
          <p:nvPr/>
        </p:nvCxnSpPr>
        <p:spPr>
          <a:xfrm>
            <a:off x="8189350" y="3717705"/>
            <a:ext cx="1420495" cy="710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曲线连接符 102"/>
          <p:cNvCxnSpPr>
            <a:stCxn id="58" idx="3"/>
          </p:cNvCxnSpPr>
          <p:nvPr/>
        </p:nvCxnSpPr>
        <p:spPr>
          <a:xfrm flipH="1">
            <a:off x="7044055" y="3717925"/>
            <a:ext cx="1145540" cy="8775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19683" y="877886"/>
            <a:ext cx="3857625" cy="101473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8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</a:gradFill>
        </p:spPr>
        <p:txBody>
          <a:bodyPr wrap="none" rtlCol="0">
            <a:spAutoFit/>
          </a:bodyPr>
          <a:lstStyle/>
          <a:p>
            <a:pPr indent="0" algn="l">
              <a:buFont typeface="Arial" panose="020B0604020202090204" pitchFamily="34" charset="0"/>
              <a:buNone/>
            </a:pPr>
            <a:r>
              <a:rPr lang="zh-CN" altLang="en-US" sz="1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0"/>
                <a:sym typeface="+mn-ea"/>
              </a:rPr>
              <a:t>场景开发和发布流程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ja-JP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0"/>
                <a:sym typeface="+mn-ea"/>
              </a:rPr>
              <a:t>・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开发者通过开发者平台开发基于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SOA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服务的场景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ja-JP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0"/>
                <a:sym typeface="+mn-ea"/>
              </a:rPr>
              <a:t>・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车主通过 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AppStore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下载使用，提供更好的服务体验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ja-JP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0"/>
                <a:sym typeface="+mn-ea"/>
              </a:rPr>
              <a:t>・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车主通过车机</a:t>
            </a:r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手机个性化场景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ja-JP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0"/>
                <a:sym typeface="+mn-ea"/>
              </a:rPr>
              <a:t>・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通过场景仓库提供个性化场景的同步</a:t>
            </a:r>
          </a:p>
        </p:txBody>
      </p:sp>
      <p:sp>
        <p:nvSpPr>
          <p:cNvPr id="25" name="TextBox 17"/>
          <p:cNvSpPr txBox="1"/>
          <p:nvPr/>
        </p:nvSpPr>
        <p:spPr>
          <a:xfrm>
            <a:off x="4537794" y="877607"/>
            <a:ext cx="3724096" cy="1015663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8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</a:gradFill>
        </p:spPr>
        <p:txBody>
          <a:bodyPr wrap="none" rtlCol="0">
            <a:spAutoFit/>
          </a:bodyPr>
          <a:lstStyle>
            <a:defPPr>
              <a:defRPr lang="zh-CN"/>
            </a:defPPr>
            <a:lvl1pPr indent="0">
              <a:buFont typeface="Arial" panose="020B0604020202090204" pitchFamily="34" charset="0"/>
              <a:buNone/>
              <a:defRPr sz="1200" b="1"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NLU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开发能力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zh-CN" b="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・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基于统计模型的自然语言理解能力，支持泛化表达</a:t>
            </a:r>
            <a:endParaRPr lang="en-US" altLang="zh-CN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zh-CN" b="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・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可视化语料标记工具</a:t>
            </a:r>
            <a:endParaRPr lang="en-US" altLang="zh-CN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zh-CN" b="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・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支持在网页工具中直接训练和测试</a:t>
            </a:r>
            <a:r>
              <a:rPr lang="en-US" altLang="zh-CN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NLU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lang="en-US" altLang="zh-CN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zh-CN" b="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・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收集用户输入，持续迭代优化模型</a:t>
            </a:r>
            <a:endParaRPr lang="en-US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TextBox 24"/>
          <p:cNvSpPr txBox="1"/>
          <p:nvPr/>
        </p:nvSpPr>
        <p:spPr>
          <a:xfrm>
            <a:off x="8463614" y="877776"/>
            <a:ext cx="3522980" cy="101473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8000">
                <a:schemeClr val="bg1">
                  <a:lumMod val="8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3500000" scaled="1"/>
          </a:gradFill>
        </p:spPr>
        <p:txBody>
          <a:bodyPr wrap="none" rtlCol="0">
            <a:spAutoFit/>
          </a:bodyPr>
          <a:lstStyle>
            <a:defPPr>
              <a:defRPr lang="zh-CN"/>
            </a:defPPr>
            <a:lvl1pPr indent="0">
              <a:buFont typeface="Arial" panose="020B0604020202090204" pitchFamily="34" charset="0"/>
              <a:buNone/>
              <a:defRPr sz="1200" b="1"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Dialog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开发能力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</a:p>
          <a:p>
            <a:r>
              <a:rPr lang="ja-JP" altLang="zh-CN" b="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・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基于决策表的对话开发，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支持复杂的多轮对话</a:t>
            </a:r>
            <a:endParaRPr lang="en-US" altLang="zh-CN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zh-CN" b="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・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支持自然语言表达（</a:t>
            </a:r>
            <a:r>
              <a:rPr lang="en-US" altLang="zh-CN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NLG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）及</a:t>
            </a:r>
            <a:r>
              <a:rPr lang="en-US" altLang="zh-CN" b="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TTS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标签</a:t>
            </a:r>
            <a:endParaRPr lang="en-US" altLang="zh-CN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zh-CN" b="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・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支持外部数据源（</a:t>
            </a:r>
            <a:r>
              <a:rPr lang="en-US" altLang="zh-CN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DRSS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接口格式）</a:t>
            </a:r>
            <a:endParaRPr lang="en-US" altLang="zh-CN" b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ja-JP" altLang="zh-CN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・</a:t>
            </a:r>
            <a:r>
              <a:rPr lang="zh-CN" altLang="en-US" b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支持在网页工具中直接创建和测试对话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/>
        </p:nvSpPr>
        <p:spPr>
          <a:xfrm>
            <a:off x="379095" y="289560"/>
            <a:ext cx="10515600" cy="585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rgbClr val="08538C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000" dirty="0"/>
              <a:t>场景服务</a:t>
            </a:r>
            <a:r>
              <a:rPr lang="en-US" altLang="zh-CN" sz="2000" dirty="0"/>
              <a:t>-</a:t>
            </a:r>
            <a:r>
              <a:rPr lang="zh-CN" altLang="en-US" sz="2000" dirty="0">
                <a:sym typeface="+mn-ea"/>
              </a:rPr>
              <a:t>语音交互例</a:t>
            </a:r>
          </a:p>
        </p:txBody>
      </p:sp>
      <p:pic>
        <p:nvPicPr>
          <p:cNvPr id="59" name="图片 58" descr="感知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1449070"/>
            <a:ext cx="836930" cy="8369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04085" y="1091565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charset="0"/>
                <a:ea typeface="微软雅黑" charset="0"/>
              </a:rPr>
              <a:t>车主打开车门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43660" y="1367790"/>
            <a:ext cx="2049780" cy="499745"/>
            <a:chOff x="2116" y="2154"/>
            <a:chExt cx="3228" cy="787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246" y="2154"/>
              <a:ext cx="209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曲线连接符 3"/>
            <p:cNvCxnSpPr>
              <a:endCxn id="59" idx="3"/>
            </p:cNvCxnSpPr>
            <p:nvPr/>
          </p:nvCxnSpPr>
          <p:spPr>
            <a:xfrm rot="10800000" flipV="1">
              <a:off x="2116" y="2155"/>
              <a:ext cx="1146" cy="786"/>
            </a:xfrm>
            <a:prstGeom prst="curvedConnector3">
              <a:avLst>
                <a:gd name="adj1" fmla="val 50000"/>
              </a:avLst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376555" y="2214880"/>
            <a:ext cx="10972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场景引擎服务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8955" y="3734435"/>
            <a:ext cx="7924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12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语音服务</a:t>
            </a:r>
          </a:p>
        </p:txBody>
      </p:sp>
      <p:grpSp>
        <p:nvGrpSpPr>
          <p:cNvPr id="8" name="组合 7"/>
          <p:cNvGrpSpPr/>
          <p:nvPr/>
        </p:nvGrpSpPr>
        <p:grpSpPr>
          <a:xfrm rot="10800000">
            <a:off x="1372235" y="2461260"/>
            <a:ext cx="1913890" cy="253365"/>
            <a:chOff x="2330" y="2154"/>
            <a:chExt cx="3014" cy="399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3246" y="2154"/>
              <a:ext cx="209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曲线连接符 9"/>
            <p:cNvCxnSpPr/>
            <p:nvPr/>
          </p:nvCxnSpPr>
          <p:spPr>
            <a:xfrm flipH="1">
              <a:off x="2330" y="2155"/>
              <a:ext cx="932" cy="398"/>
            </a:xfrm>
            <a:prstGeom prst="curvedConnector3">
              <a:avLst>
                <a:gd name="adj1" fmla="val 50107"/>
              </a:avLst>
            </a:prstGeom>
            <a:ln>
              <a:headEnd type="none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1597025" y="2413000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charset="0"/>
                <a:ea typeface="微软雅黑" charset="0"/>
              </a:rPr>
              <a:t>感知迎宾场景</a:t>
            </a:r>
          </a:p>
        </p:txBody>
      </p:sp>
      <p:sp>
        <p:nvSpPr>
          <p:cNvPr id="97" name="Rounded Rectangle 148"/>
          <p:cNvSpPr/>
          <p:nvPr/>
        </p:nvSpPr>
        <p:spPr>
          <a:xfrm>
            <a:off x="3311525" y="1735455"/>
            <a:ext cx="2941955" cy="1162685"/>
          </a:xfrm>
          <a:prstGeom prst="roundRect">
            <a:avLst>
              <a:gd name="adj" fmla="val 54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sp>
        <p:nvSpPr>
          <p:cNvPr id="141" name="TextBox 4122"/>
          <p:cNvSpPr txBox="1"/>
          <p:nvPr/>
        </p:nvSpPr>
        <p:spPr>
          <a:xfrm>
            <a:off x="3328017" y="1829495"/>
            <a:ext cx="10150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t"/>
            <a:r>
              <a:rPr lang="x-none" sz="1000" b="1" dirty="0">
                <a:latin typeface="微软雅黑" charset="0"/>
                <a:ea typeface="微软雅黑" charset="0"/>
              </a:rPr>
              <a:t>Who</a:t>
            </a:r>
            <a:endParaRPr lang="x-none" sz="1000" dirty="0">
              <a:latin typeface="微软雅黑" charset="0"/>
              <a:ea typeface="微软雅黑" charset="0"/>
            </a:endParaRPr>
          </a:p>
          <a:p>
            <a:pPr algn="r" fontAlgn="t"/>
            <a:r>
              <a:rPr lang="x-none" sz="1000" b="1" dirty="0">
                <a:latin typeface="微软雅黑" charset="0"/>
                <a:ea typeface="微软雅黑" charset="0"/>
              </a:rPr>
              <a:t>When</a:t>
            </a:r>
            <a:endParaRPr lang="x-none" sz="1000" dirty="0">
              <a:latin typeface="微软雅黑" charset="0"/>
              <a:ea typeface="微软雅黑" charset="0"/>
            </a:endParaRPr>
          </a:p>
          <a:p>
            <a:pPr algn="r" fontAlgn="t"/>
            <a:r>
              <a:rPr lang="x-none" sz="1000" b="1" dirty="0">
                <a:latin typeface="微软雅黑" charset="0"/>
                <a:ea typeface="微软雅黑" charset="0"/>
              </a:rPr>
              <a:t>Where</a:t>
            </a:r>
            <a:endParaRPr lang="x-none" sz="1000" dirty="0">
              <a:latin typeface="微软雅黑" charset="0"/>
              <a:ea typeface="微软雅黑" charset="0"/>
            </a:endParaRPr>
          </a:p>
          <a:p>
            <a:pPr algn="r" fontAlgn="t"/>
            <a:r>
              <a:rPr lang="x-none" sz="1000" b="1" dirty="0">
                <a:latin typeface="微软雅黑" charset="0"/>
                <a:ea typeface="微软雅黑" charset="0"/>
              </a:rPr>
              <a:t>Why</a:t>
            </a:r>
            <a:endParaRPr lang="x-none" sz="1000" dirty="0">
              <a:latin typeface="微软雅黑" charset="0"/>
              <a:ea typeface="微软雅黑" charset="0"/>
            </a:endParaRPr>
          </a:p>
          <a:p>
            <a:pPr algn="r" fontAlgn="t"/>
            <a:r>
              <a:rPr lang="en-US" sz="1000" b="1" dirty="0">
                <a:latin typeface="微软雅黑" charset="0"/>
                <a:ea typeface="微软雅黑" charset="0"/>
              </a:rPr>
              <a:t>Environment</a:t>
            </a:r>
            <a:endParaRPr lang="x-none" sz="1000" dirty="0">
              <a:latin typeface="微软雅黑" charset="0"/>
              <a:ea typeface="微软雅黑" charset="0"/>
            </a:endParaRPr>
          </a:p>
          <a:p>
            <a:pPr algn="r" fontAlgn="t"/>
            <a:r>
              <a:rPr lang="x-none" sz="1000" b="1" dirty="0">
                <a:latin typeface="微软雅黑" charset="0"/>
                <a:ea typeface="微软雅黑" charset="0"/>
              </a:rPr>
              <a:t>What</a:t>
            </a:r>
          </a:p>
        </p:txBody>
      </p:sp>
      <p:sp>
        <p:nvSpPr>
          <p:cNvPr id="142" name="TextBox 147"/>
          <p:cNvSpPr txBox="1"/>
          <p:nvPr/>
        </p:nvSpPr>
        <p:spPr>
          <a:xfrm>
            <a:off x="4342984" y="1829495"/>
            <a:ext cx="128651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t"/>
            <a:r>
              <a:rPr lang="zh-CN" altLang="x-non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车主（张三）</a:t>
            </a:r>
            <a:endParaRPr lang="x-none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t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8:00 AM</a:t>
            </a:r>
            <a:endParaRPr lang="x-none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t"/>
            <a:r>
              <a:rPr lang="en-US" altLang="x-non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Home</a:t>
            </a:r>
            <a:endParaRPr lang="x-none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t"/>
            <a:r>
              <a:rPr lang="en-US" altLang="x-non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Go Company</a:t>
            </a:r>
            <a:endParaRPr lang="x-none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t"/>
            <a:r>
              <a:rPr lang="en-US" altLang="x-non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Weather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en-US" altLang="x-non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Sunny  </a:t>
            </a:r>
          </a:p>
          <a:p>
            <a:pPr algn="l" fontAlgn="t"/>
            <a:r>
              <a:rPr lang="en-US" altLang="x-non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Welcome</a:t>
            </a:r>
          </a:p>
        </p:txBody>
      </p:sp>
      <p:grpSp>
        <p:nvGrpSpPr>
          <p:cNvPr id="12" name="组合 11"/>
          <p:cNvGrpSpPr/>
          <p:nvPr/>
        </p:nvGrpSpPr>
        <p:grpSpPr>
          <a:xfrm rot="10800000">
            <a:off x="1372235" y="3807460"/>
            <a:ext cx="1913890" cy="253365"/>
            <a:chOff x="2330" y="2154"/>
            <a:chExt cx="3014" cy="399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246" y="2154"/>
              <a:ext cx="209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曲线连接符 14"/>
            <p:cNvCxnSpPr/>
            <p:nvPr/>
          </p:nvCxnSpPr>
          <p:spPr>
            <a:xfrm flipH="1">
              <a:off x="2330" y="2155"/>
              <a:ext cx="932" cy="398"/>
            </a:xfrm>
            <a:prstGeom prst="curvedConnector3">
              <a:avLst>
                <a:gd name="adj1" fmla="val 50107"/>
              </a:avLst>
            </a:prstGeom>
            <a:ln>
              <a:headEnd type="none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1407160" y="3744595"/>
            <a:ext cx="147701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charset="0"/>
                <a:ea typeface="微软雅黑" charset="0"/>
              </a:rPr>
              <a:t>唤起场景会话</a:t>
            </a:r>
            <a:r>
              <a:rPr lang="en-US" altLang="zh-CN" sz="1200">
                <a:latin typeface="微软雅黑" charset="0"/>
                <a:ea typeface="微软雅黑" charset="0"/>
              </a:rPr>
              <a:t>-</a:t>
            </a:r>
            <a:r>
              <a:rPr lang="zh-CN" altLang="en-US" sz="1200">
                <a:latin typeface="微软雅黑" charset="0"/>
                <a:ea typeface="微软雅黑" charset="0"/>
              </a:rPr>
              <a:t>迎宾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3494405" y="3505835"/>
            <a:ext cx="2759075" cy="499110"/>
          </a:xfrm>
          <a:prstGeom prst="wedgeRoundRectCallout">
            <a:avLst>
              <a:gd name="adj1" fmla="val -53291"/>
              <a:gd name="adj2" fmla="val -254"/>
              <a:gd name="adj3" fmla="val 16667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早！</a:t>
            </a:r>
          </a:p>
          <a:p>
            <a:pPr algn="l"/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又是美好的一天</a:t>
            </a:r>
          </a:p>
          <a:p>
            <a:pPr algn="l"/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出发咯，天气晴朗，来首愉悦的歌曲吧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5044440" y="4151630"/>
            <a:ext cx="1209040" cy="276225"/>
          </a:xfrm>
          <a:prstGeom prst="wedgeRoundRectCallout">
            <a:avLst>
              <a:gd name="adj1" fmla="val 53857"/>
              <a:gd name="adj2" fmla="val -1272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好的</a:t>
            </a:r>
          </a:p>
        </p:txBody>
      </p:sp>
      <p:sp>
        <p:nvSpPr>
          <p:cNvPr id="116" name="圆角矩形 115"/>
          <p:cNvSpPr/>
          <p:nvPr/>
        </p:nvSpPr>
        <p:spPr>
          <a:xfrm>
            <a:off x="475615" y="4554220"/>
            <a:ext cx="4425315" cy="70421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t" anchorCtr="0"/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 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常用驾驶路线引导车主往公司方向行驶</a:t>
            </a:r>
          </a:p>
          <a:p>
            <a:pPr algn="l"/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 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结合当前环境和车主情报切换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VPA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形象，并反馈给车主合适的欢迎语</a:t>
            </a:r>
          </a:p>
          <a:p>
            <a:pPr algn="l"/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 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切入场景相符的语音交互会话，引导用户打开合适该用户的车辆服务</a:t>
            </a:r>
          </a:p>
        </p:txBody>
      </p:sp>
      <p:pic>
        <p:nvPicPr>
          <p:cNvPr id="132" name="图片 131" descr="yuyu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" y="2938780"/>
            <a:ext cx="890270" cy="70421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 rot="10800000">
            <a:off x="6390640" y="4178300"/>
            <a:ext cx="1913890" cy="253365"/>
            <a:chOff x="2330" y="2154"/>
            <a:chExt cx="3014" cy="399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3246" y="2154"/>
              <a:ext cx="209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曲线连接符 22"/>
            <p:cNvCxnSpPr/>
            <p:nvPr/>
          </p:nvCxnSpPr>
          <p:spPr>
            <a:xfrm flipH="1">
              <a:off x="2330" y="2155"/>
              <a:ext cx="932" cy="398"/>
            </a:xfrm>
            <a:prstGeom prst="curvedConnector3">
              <a:avLst>
                <a:gd name="adj1" fmla="val 50107"/>
              </a:avLst>
            </a:prstGeom>
            <a:ln>
              <a:headEnd type="none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6615430" y="4130040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charset="0"/>
                <a:ea typeface="微软雅黑" charset="0"/>
              </a:rPr>
              <a:t>感知道路拥堵</a:t>
            </a:r>
          </a:p>
        </p:txBody>
      </p:sp>
      <p:sp>
        <p:nvSpPr>
          <p:cNvPr id="25" name="Rounded Rectangle 148"/>
          <p:cNvSpPr/>
          <p:nvPr/>
        </p:nvSpPr>
        <p:spPr>
          <a:xfrm>
            <a:off x="8329930" y="3452495"/>
            <a:ext cx="2555875" cy="1162685"/>
          </a:xfrm>
          <a:prstGeom prst="roundRect">
            <a:avLst>
              <a:gd name="adj" fmla="val 542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2400"/>
          </a:p>
        </p:txBody>
      </p:sp>
      <p:sp>
        <p:nvSpPr>
          <p:cNvPr id="26" name="TextBox 4122"/>
          <p:cNvSpPr txBox="1"/>
          <p:nvPr/>
        </p:nvSpPr>
        <p:spPr>
          <a:xfrm>
            <a:off x="8410213" y="3546535"/>
            <a:ext cx="9512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t"/>
            <a:r>
              <a:rPr lang="x-none" sz="1000" b="1" dirty="0">
                <a:latin typeface="微软雅黑" charset="0"/>
                <a:ea typeface="微软雅黑" charset="0"/>
              </a:rPr>
              <a:t>Who</a:t>
            </a:r>
            <a:endParaRPr lang="x-none" sz="1000" dirty="0">
              <a:latin typeface="微软雅黑" charset="0"/>
              <a:ea typeface="微软雅黑" charset="0"/>
            </a:endParaRPr>
          </a:p>
          <a:p>
            <a:pPr algn="r" fontAlgn="t"/>
            <a:r>
              <a:rPr lang="x-none" sz="1000" b="1" dirty="0">
                <a:latin typeface="微软雅黑" charset="0"/>
                <a:ea typeface="微软雅黑" charset="0"/>
              </a:rPr>
              <a:t>When</a:t>
            </a:r>
            <a:endParaRPr lang="x-none" sz="1000" dirty="0">
              <a:latin typeface="微软雅黑" charset="0"/>
              <a:ea typeface="微软雅黑" charset="0"/>
            </a:endParaRPr>
          </a:p>
          <a:p>
            <a:pPr algn="r" fontAlgn="t"/>
            <a:r>
              <a:rPr lang="x-none" sz="1000" b="1" dirty="0">
                <a:latin typeface="微软雅黑" charset="0"/>
                <a:ea typeface="微软雅黑" charset="0"/>
              </a:rPr>
              <a:t>Where</a:t>
            </a:r>
            <a:endParaRPr lang="x-none" sz="1000" dirty="0">
              <a:latin typeface="微软雅黑" charset="0"/>
              <a:ea typeface="微软雅黑" charset="0"/>
            </a:endParaRPr>
          </a:p>
          <a:p>
            <a:pPr algn="r" fontAlgn="t"/>
            <a:r>
              <a:rPr lang="x-none" sz="1000" b="1" dirty="0">
                <a:latin typeface="微软雅黑" charset="0"/>
                <a:ea typeface="微软雅黑" charset="0"/>
              </a:rPr>
              <a:t>Why</a:t>
            </a:r>
            <a:endParaRPr lang="x-none" sz="1000" dirty="0">
              <a:latin typeface="微软雅黑" charset="0"/>
              <a:ea typeface="微软雅黑" charset="0"/>
            </a:endParaRPr>
          </a:p>
          <a:p>
            <a:pPr algn="r" fontAlgn="t"/>
            <a:r>
              <a:rPr lang="en-US" sz="1000" b="1" dirty="0">
                <a:latin typeface="微软雅黑" charset="0"/>
                <a:ea typeface="微软雅黑" charset="0"/>
              </a:rPr>
              <a:t>Environment</a:t>
            </a:r>
            <a:endParaRPr lang="x-none" sz="1000" dirty="0">
              <a:latin typeface="微软雅黑" charset="0"/>
              <a:ea typeface="微软雅黑" charset="0"/>
            </a:endParaRPr>
          </a:p>
          <a:p>
            <a:pPr algn="r" fontAlgn="t"/>
            <a:r>
              <a:rPr lang="x-none" sz="1000" b="1" dirty="0">
                <a:latin typeface="微软雅黑" charset="0"/>
                <a:ea typeface="微软雅黑" charset="0"/>
              </a:rPr>
              <a:t>What</a:t>
            </a:r>
          </a:p>
        </p:txBody>
      </p:sp>
      <p:sp>
        <p:nvSpPr>
          <p:cNvPr id="27" name="TextBox 147"/>
          <p:cNvSpPr txBox="1"/>
          <p:nvPr/>
        </p:nvSpPr>
        <p:spPr>
          <a:xfrm>
            <a:off x="9361389" y="3546535"/>
            <a:ext cx="9823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t"/>
            <a:r>
              <a:rPr lang="zh-CN" altLang="x-non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车主（张三）</a:t>
            </a:r>
            <a:endParaRPr lang="x-none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t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8:30 AM</a:t>
            </a:r>
            <a:endParaRPr lang="x-none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t"/>
            <a:r>
              <a:rPr lang="en-US" altLang="x-non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High Way</a:t>
            </a:r>
            <a:endParaRPr lang="x-none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t"/>
            <a:r>
              <a:rPr lang="en-US" altLang="x-non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Go Company</a:t>
            </a:r>
            <a:endParaRPr lang="x-none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t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道路拥堵</a:t>
            </a:r>
            <a:r>
              <a:rPr lang="en-US" altLang="x-none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x-none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 fontAlgn="t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切换道路</a:t>
            </a:r>
          </a:p>
        </p:txBody>
      </p:sp>
      <p:grpSp>
        <p:nvGrpSpPr>
          <p:cNvPr id="29" name="组合 28"/>
          <p:cNvGrpSpPr/>
          <p:nvPr/>
        </p:nvGrpSpPr>
        <p:grpSpPr>
          <a:xfrm rot="10800000">
            <a:off x="6390640" y="5420995"/>
            <a:ext cx="1913890" cy="253365"/>
            <a:chOff x="2330" y="2154"/>
            <a:chExt cx="3014" cy="39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3246" y="2154"/>
              <a:ext cx="2098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曲线连接符 30"/>
            <p:cNvCxnSpPr/>
            <p:nvPr/>
          </p:nvCxnSpPr>
          <p:spPr>
            <a:xfrm flipH="1">
              <a:off x="2330" y="2155"/>
              <a:ext cx="932" cy="398"/>
            </a:xfrm>
            <a:prstGeom prst="curvedConnector3">
              <a:avLst>
                <a:gd name="adj1" fmla="val 50107"/>
              </a:avLst>
            </a:prstGeom>
            <a:ln>
              <a:headEnd type="none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6425565" y="5358130"/>
            <a:ext cx="147701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charset="0"/>
                <a:ea typeface="微软雅黑" charset="0"/>
              </a:rPr>
              <a:t>唤起场景会话</a:t>
            </a:r>
            <a:r>
              <a:rPr lang="en-US" altLang="zh-CN" sz="1200">
                <a:latin typeface="微软雅黑" charset="0"/>
                <a:ea typeface="微软雅黑" charset="0"/>
              </a:rPr>
              <a:t>-</a:t>
            </a:r>
            <a:r>
              <a:rPr lang="zh-CN" altLang="en-US" sz="1200">
                <a:latin typeface="微软雅黑" charset="0"/>
                <a:ea typeface="微软雅黑" charset="0"/>
              </a:rPr>
              <a:t>拥堵</a:t>
            </a:r>
          </a:p>
        </p:txBody>
      </p:sp>
      <p:sp>
        <p:nvSpPr>
          <p:cNvPr id="33" name="圆角矩形标注 32"/>
          <p:cNvSpPr/>
          <p:nvPr/>
        </p:nvSpPr>
        <p:spPr>
          <a:xfrm>
            <a:off x="8512810" y="5119370"/>
            <a:ext cx="2759075" cy="499110"/>
          </a:xfrm>
          <a:prstGeom prst="wedgeRoundRectCallout">
            <a:avLst>
              <a:gd name="adj1" fmla="val -53291"/>
              <a:gd name="adj2" fmla="val -254"/>
              <a:gd name="adj3" fmla="val 16667"/>
            </a:avLst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前方有拥堵路段，为你推荐了避让线路，可节约</a:t>
            </a:r>
            <a:r>
              <a:rPr lang="en-US" altLang="zh-CN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20</a:t>
            </a:r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分钟，需要切换吗？</a:t>
            </a:r>
          </a:p>
        </p:txBody>
      </p:sp>
      <p:sp>
        <p:nvSpPr>
          <p:cNvPr id="34" name="圆角矩形标注 33"/>
          <p:cNvSpPr/>
          <p:nvPr/>
        </p:nvSpPr>
        <p:spPr>
          <a:xfrm>
            <a:off x="10062845" y="5765165"/>
            <a:ext cx="1209040" cy="276225"/>
          </a:xfrm>
          <a:prstGeom prst="wedgeRoundRectCallout">
            <a:avLst>
              <a:gd name="adj1" fmla="val 53857"/>
              <a:gd name="adj2" fmla="val -1272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zh-CN" altLang="en-US" sz="900">
                <a:solidFill>
                  <a:schemeClr val="tx1"/>
                </a:solidFill>
                <a:latin typeface="微软雅黑" charset="0"/>
                <a:ea typeface="微软雅黑" charset="0"/>
              </a:rPr>
              <a:t>好的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6380480" y="6070600"/>
            <a:ext cx="4737100" cy="37274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88000" rtlCol="0" anchor="t" anchorCtr="0"/>
          <a:lstStyle/>
          <a:p>
            <a:pPr algn="l"/>
            <a:r>
              <a:rPr lang="en-US" altLang="zh-CN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 </a:t>
            </a:r>
            <a:r>
              <a:rPr lang="zh-CN" altLang="en-US" sz="1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为用户切换了避让拥堵的线路</a:t>
            </a:r>
          </a:p>
        </p:txBody>
      </p:sp>
      <p:pic>
        <p:nvPicPr>
          <p:cNvPr id="37" name="图片 36" descr="企业微信截图_2f12ea15-d0d8-436d-8c9e-62fc74572bf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525" y="337185"/>
            <a:ext cx="4047490" cy="1398270"/>
          </a:xfrm>
          <a:prstGeom prst="rect">
            <a:avLst/>
          </a:prstGeom>
        </p:spPr>
      </p:pic>
      <p:pic>
        <p:nvPicPr>
          <p:cNvPr id="38" name="图片 37" descr="企业微信截图_eb7f86dd-d158-48ef-ba00-b1a956e24a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015" y="1739900"/>
            <a:ext cx="4553585" cy="16821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1108</Words>
  <Application>Microsoft Macintosh PowerPoint</Application>
  <PresentationFormat>宽屏</PresentationFormat>
  <Paragraphs>330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Microsoft YaHei</vt:lpstr>
      <vt:lpstr>Microsoft YaHei</vt:lpstr>
      <vt:lpstr>ＭＳ Ｐゴシック</vt:lpstr>
      <vt:lpstr>Arial</vt:lpstr>
      <vt:lpstr>Calibri</vt:lpstr>
      <vt:lpstr>Wingdings</vt:lpstr>
      <vt:lpstr>1_Office 主题</vt:lpstr>
      <vt:lpstr>3_Office 主题</vt:lpstr>
      <vt:lpstr>2_Office 主题</vt:lpstr>
      <vt:lpstr>场景服务 – 什么是场景</vt:lpstr>
      <vt:lpstr>场景服务 –场景要素</vt:lpstr>
      <vt:lpstr>场景服务 – 场景矩阵化</vt:lpstr>
      <vt:lpstr>场景服务 – 场景能力扩展</vt:lpstr>
      <vt:lpstr>场景服务-语音交互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shengnw</dc:creator>
  <cp:lastModifiedBy>Xiaocheng Qin</cp:lastModifiedBy>
  <cp:revision>2428</cp:revision>
  <dcterms:created xsi:type="dcterms:W3CDTF">2021-10-24T10:18:50Z</dcterms:created>
  <dcterms:modified xsi:type="dcterms:W3CDTF">2021-10-24T10:35:30Z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  <property fmtid="{D5CDD505-2E9C-101B-9397-08002B2CF9AE}" pid="3" name="ICV">
    <vt:lpwstr>6DBA26B5DE424615AE30F01F8FA1A47C</vt:lpwstr>
  </property>
</Properties>
</file>